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3" r:id="rId4"/>
    <p:sldId id="268" r:id="rId5"/>
    <p:sldId id="265" r:id="rId6"/>
    <p:sldId id="271" r:id="rId7"/>
    <p:sldId id="279" r:id="rId8"/>
    <p:sldId id="282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jana stameni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47" autoAdjust="0"/>
  </p:normalViewPr>
  <p:slideViewPr>
    <p:cSldViewPr snapToGrid="0" snapToObjects="1">
      <p:cViewPr varScale="1">
        <p:scale>
          <a:sx n="95" d="100"/>
          <a:sy n="9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2T08:55:24.45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2T08:55:24.456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04D8-A0FD-4C48-A304-C6BBD89FF777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81F3-1B2B-BE46-97DF-84D4996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B68-1A7C-6844-989C-400E712FD35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Mask Layouts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78198" y="1600200"/>
            <a:ext cx="57333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Single Layer Mask</a:t>
            </a:r>
          </a:p>
          <a:p>
            <a:pPr marL="0" indent="0" algn="ctr">
              <a:buNone/>
            </a:pPr>
            <a:r>
              <a:rPr lang="en-US" sz="1800" dirty="0" smtClean="0"/>
              <a:t>( single field centered within the plate)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3" name="Picture 2" descr="single mas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75" y="2384331"/>
            <a:ext cx="4179853" cy="35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Mask Layouts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61782" y="1600200"/>
            <a:ext cx="5277103" cy="4761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Single Layer Mask</a:t>
            </a:r>
          </a:p>
          <a:p>
            <a:pPr marL="0" indent="0" algn="ctr">
              <a:buNone/>
            </a:pPr>
            <a:r>
              <a:rPr lang="en-US" sz="1800" dirty="0" smtClean="0"/>
              <a:t>( single field centered within the plate)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</p:txBody>
      </p:sp>
      <p:pic>
        <p:nvPicPr>
          <p:cNvPr id="10" name="Picture 9" descr="sigle layer mas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05" y="2258281"/>
            <a:ext cx="4550815" cy="38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59" y="1661947"/>
            <a:ext cx="4269194" cy="37394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86225" y="3051983"/>
            <a:ext cx="27634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blue box in the middle is the largest single square </a:t>
            </a:r>
            <a:r>
              <a:rPr lang="en-US" sz="1400" dirty="0" smtClean="0"/>
              <a:t>size (die size ~(14.8x14.8)mm2</a:t>
            </a:r>
            <a:r>
              <a:rPr lang="en-US" sz="1400" dirty="0"/>
              <a:t> </a:t>
            </a:r>
            <a:r>
              <a:rPr lang="en-US" sz="1400" dirty="0" smtClean="0"/>
              <a:t>that you can shoot on the wafer.  </a:t>
            </a:r>
            <a:r>
              <a:rPr lang="en-US" sz="1400" dirty="0"/>
              <a:t>This is because the “spot” </a:t>
            </a:r>
            <a:r>
              <a:rPr lang="en-US" sz="1400" dirty="0" smtClean="0"/>
              <a:t>size on the wafer is~20 mm, </a:t>
            </a:r>
            <a:r>
              <a:rPr lang="en-US" sz="1400" dirty="0"/>
              <a:t>mask scale is </a:t>
            </a:r>
            <a:r>
              <a:rPr lang="en-US" sz="1400" dirty="0" smtClean="0"/>
              <a:t>5x (100mm).  </a:t>
            </a:r>
            <a:r>
              <a:rPr lang="en-US" sz="1400" dirty="0"/>
              <a:t>A</a:t>
            </a:r>
            <a:r>
              <a:rPr lang="en-US" sz="1400" dirty="0" smtClean="0"/>
              <a:t>nything </a:t>
            </a:r>
            <a:r>
              <a:rPr lang="en-US" sz="1400" dirty="0"/>
              <a:t>outside the red circle is not going to be exposed properly.  There will be some bleed through but the features will be under </a:t>
            </a:r>
            <a:r>
              <a:rPr lang="en-US" sz="1400" dirty="0" smtClean="0"/>
              <a:t>expose.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72CEDA-4D90-4126-AE94-1B304722F072}"/>
              </a:ext>
            </a:extLst>
          </p:cNvPr>
          <p:cNvSpPr txBox="1"/>
          <p:nvPr/>
        </p:nvSpPr>
        <p:spPr>
          <a:xfrm>
            <a:off x="950355" y="138023"/>
            <a:ext cx="26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Exposure </a:t>
            </a:r>
            <a:r>
              <a:rPr lang="en-US" dirty="0" smtClean="0"/>
              <a:t>Field (red circle) D=100mm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2045353-78A2-4E31-A275-FB56EC42A73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293195" y="784354"/>
            <a:ext cx="684019" cy="1200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C01381-820D-4FAF-9EEC-41753967F88D}"/>
              </a:ext>
            </a:extLst>
          </p:cNvPr>
          <p:cNvSpPr txBox="1"/>
          <p:nvPr/>
        </p:nvSpPr>
        <p:spPr>
          <a:xfrm>
            <a:off x="4179282" y="138023"/>
            <a:ext cx="335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Large Square (blue box),</a:t>
            </a:r>
          </a:p>
          <a:p>
            <a:r>
              <a:rPr lang="en-US" dirty="0" smtClean="0"/>
              <a:t> max die size (74x74) mm2 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D1506548-7A61-4242-819B-0247DC951D61}"/>
              </a:ext>
            </a:extLst>
          </p:cNvPr>
          <p:cNvCxnSpPr>
            <a:cxnSpLocks/>
          </p:cNvCxnSpPr>
          <p:nvPr/>
        </p:nvCxnSpPr>
        <p:spPr>
          <a:xfrm flipH="1">
            <a:off x="4218318" y="784355"/>
            <a:ext cx="931652" cy="1480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3999B5B-87ED-49DF-8AF4-10DD083CCEE1}"/>
              </a:ext>
            </a:extLst>
          </p:cNvPr>
          <p:cNvSpPr txBox="1"/>
          <p:nvPr/>
        </p:nvSpPr>
        <p:spPr>
          <a:xfrm>
            <a:off x="6372450" y="1843179"/>
            <a:ext cx="2141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 of your mask will not be properly exposed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9D44E24-60EC-4788-A5F7-A3B027104B87}"/>
              </a:ext>
            </a:extLst>
          </p:cNvPr>
          <p:cNvCxnSpPr>
            <a:cxnSpLocks/>
          </p:cNvCxnSpPr>
          <p:nvPr/>
        </p:nvCxnSpPr>
        <p:spPr>
          <a:xfrm flipH="1">
            <a:off x="4773474" y="2144768"/>
            <a:ext cx="1576234" cy="8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9C832CDA-E2D2-411B-B696-CBFD9C6F6EA3}"/>
              </a:ext>
            </a:extLst>
          </p:cNvPr>
          <p:cNvCxnSpPr/>
          <p:nvPr/>
        </p:nvCxnSpPr>
        <p:spPr>
          <a:xfrm>
            <a:off x="1847402" y="3648205"/>
            <a:ext cx="31431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38346" y="1799923"/>
            <a:ext cx="3518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49612" y="1799923"/>
            <a:ext cx="0" cy="3640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49612" y="5414201"/>
            <a:ext cx="35219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8892" y="1779411"/>
            <a:ext cx="0" cy="3621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5357" y="5810940"/>
            <a:ext cx="367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Mask plate (5x5)” ~ (127x127)mm2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3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7754368" cy="10075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Quarter with BL orientation</a:t>
            </a:r>
            <a:br>
              <a:rPr lang="en-US" sz="3600" dirty="0" smtClean="0"/>
            </a:br>
            <a:r>
              <a:rPr lang="en-US" sz="3600" dirty="0" smtClean="0"/>
              <a:t>writing the </a:t>
            </a:r>
            <a:r>
              <a:rPr lang="en-US" sz="3600" u="sng" dirty="0" smtClean="0"/>
              <a:t>program TESTQ</a:t>
            </a:r>
            <a:endParaRPr lang="en-US" sz="3600" u="sng" dirty="0"/>
          </a:p>
        </p:txBody>
      </p:sp>
      <p:pic>
        <p:nvPicPr>
          <p:cNvPr id="5" name="Content Placeholder 4" descr="die layout on quarter B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37" b="-30437"/>
          <a:stretch>
            <a:fillRect/>
          </a:stretch>
        </p:blipFill>
        <p:spPr>
          <a:xfrm>
            <a:off x="457200" y="1282215"/>
            <a:ext cx="4038600" cy="49932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0533" cy="412045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AUTOSTEP200: LOG IN [10,1]</a:t>
            </a:r>
          </a:p>
          <a:p>
            <a:r>
              <a:rPr lang="en-US" b="1" dirty="0" smtClean="0"/>
              <a:t>CHUCK:142</a:t>
            </a:r>
            <a:r>
              <a:rPr lang="en-US" b="1" dirty="0"/>
              <a:t> </a:t>
            </a:r>
            <a:r>
              <a:rPr lang="en-US" b="1" dirty="0" smtClean="0"/>
              <a:t> (for ¼ of 2” pieces or smaller substrates then 2” )</a:t>
            </a:r>
          </a:p>
          <a:p>
            <a:r>
              <a:rPr lang="en-US" b="1" dirty="0" smtClean="0"/>
              <a:t>Diameter= 55mm ( if 1/4 of 2 inch)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Cell size </a:t>
            </a:r>
            <a:r>
              <a:rPr lang="en-US" dirty="0" smtClean="0">
                <a:solidFill>
                  <a:srgbClr val="FF0000"/>
                </a:solidFill>
              </a:rPr>
              <a:t>(die size):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X=</a:t>
            </a:r>
            <a:r>
              <a:rPr lang="en-US" dirty="0">
                <a:solidFill>
                  <a:srgbClr val="FF0000"/>
                </a:solidFill>
              </a:rPr>
              <a:t>7.5750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dirty="0">
                <a:solidFill>
                  <a:srgbClr val="FF0000"/>
                </a:solidFill>
              </a:rPr>
              <a:t>, Y</a:t>
            </a:r>
            <a:r>
              <a:rPr lang="en-US" dirty="0" smtClean="0">
                <a:solidFill>
                  <a:srgbClr val="FF0000"/>
                </a:solidFill>
              </a:rPr>
              <a:t>=8.0000mm</a:t>
            </a:r>
          </a:p>
          <a:p>
            <a:r>
              <a:rPr lang="en-US" dirty="0" smtClean="0"/>
              <a:t>Gap between die=0.5mm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Step size </a:t>
            </a:r>
            <a:r>
              <a:rPr lang="en-US" dirty="0" smtClean="0">
                <a:solidFill>
                  <a:srgbClr val="0000FF"/>
                </a:solidFill>
              </a:rPr>
              <a:t>(step from die to die):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8.0750mm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dirty="0" smtClean="0">
                <a:solidFill>
                  <a:srgbClr val="0000FF"/>
                </a:solidFill>
              </a:rPr>
              <a:t>=8.5000mm</a:t>
            </a:r>
          </a:p>
          <a:p>
            <a:r>
              <a:rPr lang="en-US" dirty="0" smtClean="0"/>
              <a:t>Distance from DIE center to </a:t>
            </a:r>
            <a:r>
              <a:rPr lang="en-US" dirty="0"/>
              <a:t>t</a:t>
            </a:r>
            <a:r>
              <a:rPr lang="en-US" dirty="0" smtClean="0"/>
              <a:t>he lower left corner</a:t>
            </a:r>
            <a:r>
              <a:rPr lang="en-US" dirty="0"/>
              <a:t>: </a:t>
            </a:r>
          </a:p>
          <a:p>
            <a:pPr marL="400050" lvl="1" indent="0" algn="just">
              <a:buNone/>
            </a:pPr>
            <a:r>
              <a:rPr lang="en-US" dirty="0" smtClean="0"/>
              <a:t>X</a:t>
            </a:r>
            <a:r>
              <a:rPr lang="en-US" dirty="0"/>
              <a:t>/2</a:t>
            </a:r>
            <a:r>
              <a:rPr lang="en-US" dirty="0" smtClean="0"/>
              <a:t>=</a:t>
            </a:r>
            <a:r>
              <a:rPr lang="en-US" dirty="0"/>
              <a:t>3.7875mm</a:t>
            </a:r>
          </a:p>
          <a:p>
            <a:pPr marL="400050" lvl="1" indent="0" algn="just">
              <a:buNone/>
            </a:pPr>
            <a:r>
              <a:rPr lang="en-US" dirty="0" smtClean="0"/>
              <a:t>Y</a:t>
            </a:r>
            <a:r>
              <a:rPr lang="en-US" dirty="0"/>
              <a:t>/2</a:t>
            </a:r>
            <a:r>
              <a:rPr lang="en-US" dirty="0" smtClean="0"/>
              <a:t>=4.0000mm</a:t>
            </a:r>
          </a:p>
          <a:p>
            <a:pPr algn="just"/>
            <a:r>
              <a:rPr lang="en-US" dirty="0" smtClean="0"/>
              <a:t>Adding </a:t>
            </a:r>
            <a:r>
              <a:rPr lang="en-US" b="1" u="sng" dirty="0"/>
              <a:t>1</a:t>
            </a:r>
            <a:r>
              <a:rPr lang="en-US" b="1" u="sng" dirty="0" smtClean="0"/>
              <a:t> </a:t>
            </a:r>
            <a:r>
              <a:rPr lang="en-US" b="1" u="sng" dirty="0"/>
              <a:t>mm from </a:t>
            </a:r>
            <a:r>
              <a:rPr lang="en-US" dirty="0"/>
              <a:t>the corner in X, and Y </a:t>
            </a:r>
            <a:r>
              <a:rPr lang="en-US" dirty="0" smtClean="0"/>
              <a:t>direction bring coordinates for </a:t>
            </a:r>
            <a:r>
              <a:rPr lang="en-US" dirty="0" err="1" smtClean="0"/>
              <a:t>x,y</a:t>
            </a:r>
            <a:r>
              <a:rPr lang="en-US" dirty="0" smtClean="0"/>
              <a:t>:</a:t>
            </a:r>
            <a:endParaRPr lang="en-US" dirty="0"/>
          </a:p>
          <a:p>
            <a:pPr marL="400050" lvl="1" indent="0" algn="just">
              <a:buNone/>
            </a:pPr>
            <a:r>
              <a:rPr lang="en-US" dirty="0" smtClean="0"/>
              <a:t>X=</a:t>
            </a:r>
            <a:r>
              <a:rPr lang="en-US" dirty="0"/>
              <a:t>3.7875</a:t>
            </a:r>
            <a:r>
              <a:rPr lang="en-US" dirty="0" smtClean="0"/>
              <a:t>+1.0=4.7875mm</a:t>
            </a:r>
          </a:p>
          <a:p>
            <a:pPr marL="400050" lvl="1" indent="0" algn="just">
              <a:buNone/>
            </a:pPr>
            <a:r>
              <a:rPr lang="en-US" dirty="0" smtClean="0"/>
              <a:t>Y=4.0000+1.0=5.0000mm</a:t>
            </a:r>
          </a:p>
          <a:p>
            <a:pPr algn="just"/>
            <a:r>
              <a:rPr lang="en-US" dirty="0" smtClean="0"/>
              <a:t>This is the pass shift for BL orientation:</a:t>
            </a:r>
            <a:endParaRPr lang="en-US" dirty="0"/>
          </a:p>
          <a:p>
            <a:pPr marL="400050" lvl="1" indent="0">
              <a:buNone/>
            </a:pPr>
            <a:r>
              <a:rPr lang="en-US" b="1" dirty="0" smtClean="0"/>
              <a:t>PASS SHIFT: x=+4.7875, y=-5.0000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25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752709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 layer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(Layer#1 or your first lithography)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Running the job: EX TESTQ, pass: 1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BL</a:t>
            </a:r>
            <a:r>
              <a:rPr lang="en-US" dirty="0"/>
              <a:t>: </a:t>
            </a:r>
            <a:r>
              <a:rPr lang="en-US" dirty="0" smtClean="0"/>
              <a:t>Left </a:t>
            </a:r>
            <a:r>
              <a:rPr lang="en-US" dirty="0"/>
              <a:t>objective </a:t>
            </a:r>
            <a:r>
              <a:rPr lang="en-US" dirty="0" smtClean="0"/>
              <a:t>(R3</a:t>
            </a:r>
            <a:r>
              <a:rPr lang="en-US" dirty="0"/>
              <a:t>, C1), </a:t>
            </a:r>
            <a:r>
              <a:rPr lang="en-US" dirty="0" smtClean="0"/>
              <a:t>Right </a:t>
            </a:r>
            <a:r>
              <a:rPr lang="en-US" dirty="0"/>
              <a:t>objective </a:t>
            </a:r>
            <a:r>
              <a:rPr lang="en-US" dirty="0" smtClean="0"/>
              <a:t>(R3</a:t>
            </a:r>
            <a:r>
              <a:rPr lang="en-US" dirty="0"/>
              <a:t>, C3), </a:t>
            </a:r>
            <a:endParaRPr lang="en-US" dirty="0" smtClean="0"/>
          </a:p>
          <a:p>
            <a:r>
              <a:rPr lang="en-US" dirty="0" smtClean="0"/>
              <a:t>Press “A” on the key board, the stage moves, and left objective should be positioned above R3C1</a:t>
            </a:r>
            <a:endParaRPr lang="en-US" dirty="0"/>
          </a:p>
          <a:p>
            <a:pPr>
              <a:defRPr/>
            </a:pPr>
            <a:r>
              <a:rPr lang="en-US" dirty="0"/>
              <a:t>Find </a:t>
            </a:r>
            <a:r>
              <a:rPr lang="en-US" u="sng" dirty="0"/>
              <a:t>the lower left </a:t>
            </a:r>
            <a:r>
              <a:rPr lang="en-US" u="sng" dirty="0" smtClean="0"/>
              <a:t>corner </a:t>
            </a:r>
            <a:r>
              <a:rPr lang="en-US" dirty="0" smtClean="0"/>
              <a:t>of your substrate</a:t>
            </a:r>
            <a:endParaRPr lang="en-US" dirty="0"/>
          </a:p>
          <a:p>
            <a:pPr>
              <a:defRPr/>
            </a:pPr>
            <a:r>
              <a:rPr lang="en-US" dirty="0" smtClean="0"/>
              <a:t>Press “D”(to switch movement from die to die)</a:t>
            </a:r>
          </a:p>
          <a:p>
            <a:pPr>
              <a:defRPr/>
            </a:pPr>
            <a:r>
              <a:rPr lang="en-US" dirty="0" smtClean="0"/>
              <a:t>Aligning takes time (align well along x- axis, and y-axis)!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left </a:t>
            </a:r>
            <a:r>
              <a:rPr lang="en-US" dirty="0"/>
              <a:t>objective should be positioned above </a:t>
            </a:r>
            <a:r>
              <a:rPr lang="en-US" dirty="0" smtClean="0"/>
              <a:t>R3C1 </a:t>
            </a:r>
            <a:r>
              <a:rPr lang="en-US" dirty="0"/>
              <a:t>prior exposing</a:t>
            </a:r>
          </a:p>
          <a:p>
            <a:r>
              <a:rPr lang="en-US" b="1" dirty="0" smtClean="0"/>
              <a:t>Key </a:t>
            </a:r>
            <a:r>
              <a:rPr lang="en-US" b="1" dirty="0"/>
              <a:t>offset is : x=0, y=</a:t>
            </a:r>
            <a:r>
              <a:rPr lang="en-US" b="1" dirty="0" smtClean="0"/>
              <a:t>0</a:t>
            </a:r>
            <a:r>
              <a:rPr lang="en-US" dirty="0" smtClean="0"/>
              <a:t>; </a:t>
            </a:r>
            <a:r>
              <a:rPr lang="en-US" b="1" dirty="0" smtClean="0"/>
              <a:t>PASS </a:t>
            </a:r>
            <a:r>
              <a:rPr lang="en-US" b="1" dirty="0"/>
              <a:t>SHIFT: x=+4.7875, y=-</a:t>
            </a:r>
            <a:r>
              <a:rPr lang="en-US" b="1" dirty="0" smtClean="0"/>
              <a:t>5.0000</a:t>
            </a:r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24" y="3198171"/>
            <a:ext cx="3883269" cy="297128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0" idx="3"/>
          </p:cNvCxnSpPr>
          <p:nvPr/>
        </p:nvCxnSpPr>
        <p:spPr>
          <a:xfrm>
            <a:off x="1056105" y="3996665"/>
            <a:ext cx="56991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H="1" flipV="1">
            <a:off x="280737" y="3811999"/>
            <a:ext cx="77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62526" y="5855387"/>
            <a:ext cx="663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00334" y="5622019"/>
            <a:ext cx="17878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738" y="5511596"/>
            <a:ext cx="77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88138" y="5622019"/>
            <a:ext cx="88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79853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How to expose first layer </a:t>
            </a:r>
            <a:br>
              <a:rPr lang="en-US" sz="3200" dirty="0" smtClean="0"/>
            </a:br>
            <a:r>
              <a:rPr lang="en-US" sz="3200" dirty="0" smtClean="0"/>
              <a:t>(aligning to the LL(lower left)corner of sample)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612891" cy="782737"/>
          </a:xfrm>
        </p:spPr>
        <p:txBody>
          <a:bodyPr>
            <a:normAutofit/>
          </a:bodyPr>
          <a:lstStyle/>
          <a:p>
            <a:r>
              <a:rPr lang="en-US" dirty="0"/>
              <a:t>Orientation </a:t>
            </a:r>
            <a:r>
              <a:rPr lang="en-US" dirty="0" smtClean="0"/>
              <a:t>A - </a:t>
            </a:r>
            <a:r>
              <a:rPr lang="en-US" dirty="0"/>
              <a:t>BL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084950"/>
            <a:ext cx="2761848" cy="813713"/>
          </a:xfrm>
        </p:spPr>
        <p:txBody>
          <a:bodyPr/>
          <a:lstStyle/>
          <a:p>
            <a:r>
              <a:rPr lang="en-US" dirty="0" smtClean="0"/>
              <a:t>How to align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8662"/>
            <a:ext cx="4231607" cy="4705337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Find the proper chuck, load the sample on the chuck, use screws to help in positioning the sample always at the same place (turn ON the vacuum)</a:t>
            </a:r>
          </a:p>
          <a:p>
            <a:r>
              <a:rPr lang="en-US" sz="2000" dirty="0" smtClean="0"/>
              <a:t>Load chuck on the stage (turn ON the vacuum)</a:t>
            </a:r>
          </a:p>
          <a:p>
            <a:r>
              <a:rPr lang="en-US" sz="2000" dirty="0" smtClean="0"/>
              <a:t>Press “A” on the keyboard to move the stage , so LEFT objective is above die R3C1</a:t>
            </a:r>
          </a:p>
          <a:p>
            <a:r>
              <a:rPr lang="en-US" sz="2000" dirty="0" smtClean="0"/>
              <a:t>Find the BL corner </a:t>
            </a:r>
          </a:p>
          <a:p>
            <a:r>
              <a:rPr lang="en-US" sz="2000" dirty="0"/>
              <a:t>Press button  “D” on the key board, and press on arrow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to step from die to die. </a:t>
            </a:r>
            <a:r>
              <a:rPr lang="en-US" sz="2000" dirty="0"/>
              <a:t>Be careful, step as many times as the number of dies you have </a:t>
            </a:r>
            <a:r>
              <a:rPr lang="en-US" sz="2000" dirty="0" smtClean="0"/>
              <a:t>in that direction ( if you have 3 columns, you can step 3X) . </a:t>
            </a:r>
            <a:r>
              <a:rPr lang="en-US" sz="2000" dirty="0"/>
              <a:t>Be slow and meticulous. Stay </a:t>
            </a:r>
            <a:r>
              <a:rPr lang="en-US" sz="2000" dirty="0" smtClean="0"/>
              <a:t>on </a:t>
            </a:r>
            <a:r>
              <a:rPr lang="en-US" sz="2000" dirty="0"/>
              <a:t>the sample.</a:t>
            </a:r>
          </a:p>
          <a:p>
            <a:r>
              <a:rPr lang="en-US" sz="2000" dirty="0" smtClean="0"/>
              <a:t>If you step out of sample you might receive the message “ Q” for quit. Press “red” button inside of the chamber and start all over with the aligning</a:t>
            </a:r>
          </a:p>
          <a:p>
            <a:r>
              <a:rPr lang="en-US" sz="2000" dirty="0" smtClean="0"/>
              <a:t>Once aligning is complete (always use right window on monitor for aligning), go back to die R3C1 , so LEFT objective is above die R3C1, press expose</a:t>
            </a:r>
          </a:p>
          <a:p>
            <a:r>
              <a:rPr lang="en-US" sz="2000" dirty="0" smtClean="0"/>
              <a:t>Watch the numbers on voltmeter  (column height). </a:t>
            </a:r>
            <a:r>
              <a:rPr lang="en-US" sz="2000" dirty="0"/>
              <a:t>T</a:t>
            </a:r>
            <a:r>
              <a:rPr lang="en-US" sz="2000" dirty="0" smtClean="0"/>
              <a:t>his should be in range of -10V to 10V. Ideal focus would be around 0V.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5" descr="Quarter orientation 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>
          <a:xfrm>
            <a:off x="457200" y="2174875"/>
            <a:ext cx="3882848" cy="3619750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776770" y="5153517"/>
            <a:ext cx="850748" cy="48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7263" y="5794625"/>
            <a:ext cx="464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0.5mm is added along the edges (</a:t>
            </a:r>
            <a:r>
              <a:rPr lang="en-US" dirty="0" err="1"/>
              <a:t>x,y</a:t>
            </a:r>
            <a:r>
              <a:rPr lang="en-US" dirty="0"/>
              <a:t>). In my calculation I added 1mm along the edges!</a:t>
            </a:r>
          </a:p>
        </p:txBody>
      </p:sp>
    </p:spTree>
    <p:extLst>
      <p:ext uri="{BB962C8B-B14F-4D97-AF65-F5344CB8AC3E}">
        <p14:creationId xmlns:p14="http://schemas.microsoft.com/office/powerpoint/2010/main" val="188351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7754368" cy="10075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Quarter with BR orientation</a:t>
            </a:r>
            <a:br>
              <a:rPr lang="en-US" sz="3600" dirty="0" smtClean="0"/>
            </a:br>
            <a:r>
              <a:rPr lang="en-US" sz="3600" dirty="0" smtClean="0"/>
              <a:t>writing the </a:t>
            </a:r>
            <a:r>
              <a:rPr lang="en-US" sz="3600" u="sng" dirty="0" smtClean="0"/>
              <a:t>program TESTQ</a:t>
            </a:r>
            <a:endParaRPr lang="en-US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0533" cy="412045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AUTOSTEP200: LOG IN [10,1]</a:t>
            </a:r>
          </a:p>
          <a:p>
            <a:r>
              <a:rPr lang="en-US" b="1" dirty="0"/>
              <a:t>CHUCK:142  (for ¼ of 2” pieces) or smaller then 2”)</a:t>
            </a:r>
          </a:p>
          <a:p>
            <a:r>
              <a:rPr lang="en-US" b="1" dirty="0"/>
              <a:t>Diameter= 55mm ( if 1/4 of 2 inch)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Cell size </a:t>
            </a:r>
            <a:r>
              <a:rPr lang="en-US" dirty="0" smtClean="0">
                <a:solidFill>
                  <a:srgbClr val="FF0000"/>
                </a:solidFill>
              </a:rPr>
              <a:t>(die size):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X=</a:t>
            </a:r>
            <a:r>
              <a:rPr lang="en-US" dirty="0">
                <a:solidFill>
                  <a:srgbClr val="FF0000"/>
                </a:solidFill>
              </a:rPr>
              <a:t>7.5750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dirty="0">
                <a:solidFill>
                  <a:srgbClr val="FF0000"/>
                </a:solidFill>
              </a:rPr>
              <a:t>, Y</a:t>
            </a:r>
            <a:r>
              <a:rPr lang="en-US" dirty="0" smtClean="0">
                <a:solidFill>
                  <a:srgbClr val="FF0000"/>
                </a:solidFill>
              </a:rPr>
              <a:t>=8.0000mm</a:t>
            </a:r>
          </a:p>
          <a:p>
            <a:r>
              <a:rPr lang="en-US" dirty="0" smtClean="0"/>
              <a:t>Gap between die=0.5mm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Step size </a:t>
            </a:r>
            <a:r>
              <a:rPr lang="en-US" dirty="0" smtClean="0">
                <a:solidFill>
                  <a:srgbClr val="0000FF"/>
                </a:solidFill>
              </a:rPr>
              <a:t>( step from die to die):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X=</a:t>
            </a:r>
            <a:r>
              <a:rPr lang="en-US" dirty="0" smtClean="0">
                <a:solidFill>
                  <a:srgbClr val="0000FF"/>
                </a:solidFill>
              </a:rPr>
              <a:t>8.0750mm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dirty="0" smtClean="0">
                <a:solidFill>
                  <a:srgbClr val="0000FF"/>
                </a:solidFill>
              </a:rPr>
              <a:t>=8.5000mm</a:t>
            </a:r>
          </a:p>
          <a:p>
            <a:r>
              <a:rPr lang="en-US" dirty="0" smtClean="0"/>
              <a:t>Distance from DIE center to </a:t>
            </a:r>
            <a:r>
              <a:rPr lang="en-US" dirty="0"/>
              <a:t>t</a:t>
            </a:r>
            <a:r>
              <a:rPr lang="en-US" dirty="0" smtClean="0"/>
              <a:t>he lower left corner</a:t>
            </a:r>
            <a:r>
              <a:rPr lang="en-US" dirty="0"/>
              <a:t>: </a:t>
            </a:r>
          </a:p>
          <a:p>
            <a:pPr marL="400050" lvl="1" indent="0">
              <a:buNone/>
            </a:pPr>
            <a:r>
              <a:rPr lang="en-US" dirty="0" smtClean="0"/>
              <a:t>X</a:t>
            </a:r>
            <a:r>
              <a:rPr lang="en-US" dirty="0"/>
              <a:t>/2</a:t>
            </a:r>
            <a:r>
              <a:rPr lang="en-US" dirty="0" smtClean="0"/>
              <a:t>=</a:t>
            </a:r>
            <a:r>
              <a:rPr lang="en-US" dirty="0"/>
              <a:t>3.7875mm</a:t>
            </a:r>
          </a:p>
          <a:p>
            <a:pPr marL="400050" lvl="1" indent="0">
              <a:buNone/>
            </a:pPr>
            <a:r>
              <a:rPr lang="en-US" dirty="0" smtClean="0"/>
              <a:t>Y</a:t>
            </a:r>
            <a:r>
              <a:rPr lang="en-US" dirty="0"/>
              <a:t>/2</a:t>
            </a:r>
            <a:r>
              <a:rPr lang="en-US" dirty="0" smtClean="0"/>
              <a:t>=4.0000mm</a:t>
            </a:r>
            <a:endParaRPr lang="en-US" dirty="0"/>
          </a:p>
          <a:p>
            <a:r>
              <a:rPr lang="en-US" dirty="0"/>
              <a:t>Adding </a:t>
            </a:r>
            <a:r>
              <a:rPr lang="en-US" b="1" u="sng" dirty="0"/>
              <a:t>1</a:t>
            </a:r>
            <a:r>
              <a:rPr lang="en-US" b="1" u="sng" dirty="0" smtClean="0"/>
              <a:t> </a:t>
            </a:r>
            <a:r>
              <a:rPr lang="en-US" b="1" u="sng" dirty="0"/>
              <a:t>mm from </a:t>
            </a:r>
            <a:r>
              <a:rPr lang="en-US" dirty="0"/>
              <a:t>the corner in X, and Y </a:t>
            </a:r>
            <a:r>
              <a:rPr lang="en-US" dirty="0" smtClean="0"/>
              <a:t>direction bring coordinates for </a:t>
            </a:r>
            <a:r>
              <a:rPr lang="en-US" dirty="0" err="1" smtClean="0"/>
              <a:t>x,y</a:t>
            </a:r>
            <a:r>
              <a:rPr lang="en-US" dirty="0" smtClean="0"/>
              <a:t>: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X=</a:t>
            </a:r>
            <a:r>
              <a:rPr lang="en-US" dirty="0"/>
              <a:t>3.7875</a:t>
            </a:r>
            <a:r>
              <a:rPr lang="en-US" dirty="0" smtClean="0"/>
              <a:t>+1.0=4.7875mm</a:t>
            </a:r>
          </a:p>
          <a:p>
            <a:pPr marL="400050" lvl="1" indent="0">
              <a:buNone/>
            </a:pPr>
            <a:r>
              <a:rPr lang="en-US" dirty="0" smtClean="0"/>
              <a:t>Y=4.0000+1.0=5.0000mm</a:t>
            </a:r>
          </a:p>
          <a:p>
            <a:r>
              <a:rPr lang="en-US" dirty="0" smtClean="0"/>
              <a:t>This is the pass shift for BL orientation:</a:t>
            </a:r>
            <a:endParaRPr lang="en-US" dirty="0"/>
          </a:p>
          <a:p>
            <a:pPr marL="400050" lvl="1" indent="0">
              <a:buNone/>
            </a:pPr>
            <a:r>
              <a:rPr lang="en-US" b="1" dirty="0" smtClean="0"/>
              <a:t>PASS SHIFT: x=-4.7875, y=-5.0000</a:t>
            </a:r>
            <a:endParaRPr lang="en-US" b="1" dirty="0"/>
          </a:p>
        </p:txBody>
      </p:sp>
      <p:pic>
        <p:nvPicPr>
          <p:cNvPr id="6" name="Content Placeholder 5" descr="quarter orientation 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49" b="-29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85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7108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 layer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(Layer#1 or your first lithography)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Running </a:t>
            </a:r>
            <a:r>
              <a:rPr lang="en-US" b="1" dirty="0">
                <a:solidFill>
                  <a:srgbClr val="FF0000"/>
                </a:solidFill>
              </a:rPr>
              <a:t>the job: EX TESTQ, pass: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BR orientation: </a:t>
            </a:r>
            <a:r>
              <a:rPr lang="en-US" dirty="0" smtClean="0"/>
              <a:t>L </a:t>
            </a:r>
            <a:r>
              <a:rPr lang="en-US" dirty="0"/>
              <a:t>objective </a:t>
            </a:r>
            <a:r>
              <a:rPr lang="en-US" dirty="0" smtClean="0"/>
              <a:t>(R3,C1</a:t>
            </a:r>
            <a:r>
              <a:rPr lang="en-US" dirty="0"/>
              <a:t>), </a:t>
            </a:r>
            <a:r>
              <a:rPr lang="en-US" dirty="0" smtClean="0"/>
              <a:t>R </a:t>
            </a:r>
            <a:r>
              <a:rPr lang="en-US" dirty="0"/>
              <a:t>objective (R3,C3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Do Not use “A” for this </a:t>
            </a:r>
            <a:r>
              <a:rPr lang="en-US" dirty="0"/>
              <a:t>o</a:t>
            </a:r>
            <a:r>
              <a:rPr lang="en-US" dirty="0" smtClean="0"/>
              <a:t>rientation!</a:t>
            </a:r>
          </a:p>
          <a:p>
            <a:pPr>
              <a:defRPr/>
            </a:pPr>
            <a:r>
              <a:rPr lang="en-US" dirty="0" smtClean="0"/>
              <a:t>Find </a:t>
            </a:r>
            <a:r>
              <a:rPr lang="en-US" u="sng" dirty="0"/>
              <a:t>the lower </a:t>
            </a:r>
            <a:r>
              <a:rPr lang="en-US" u="sng" dirty="0" smtClean="0"/>
              <a:t>right </a:t>
            </a:r>
            <a:r>
              <a:rPr lang="en-US" dirty="0" smtClean="0"/>
              <a:t>corner</a:t>
            </a:r>
          </a:p>
          <a:p>
            <a:pPr>
              <a:defRPr/>
            </a:pPr>
            <a:r>
              <a:rPr lang="en-US" dirty="0"/>
              <a:t>Press “D”(to switch movement from die to die)</a:t>
            </a:r>
          </a:p>
          <a:p>
            <a:pPr>
              <a:defRPr/>
            </a:pPr>
            <a:r>
              <a:rPr lang="en-US" dirty="0"/>
              <a:t>Aligning takes time (align well along x- axis, and y-axis)!</a:t>
            </a:r>
          </a:p>
          <a:p>
            <a:r>
              <a:rPr lang="en-US" dirty="0" smtClean="0"/>
              <a:t>The right </a:t>
            </a:r>
            <a:r>
              <a:rPr lang="en-US" dirty="0"/>
              <a:t>objective should be positioned above </a:t>
            </a:r>
            <a:r>
              <a:rPr lang="en-US" dirty="0" smtClean="0"/>
              <a:t>R3C3 prior exposing</a:t>
            </a:r>
            <a:endParaRPr lang="en-US" dirty="0"/>
          </a:p>
          <a:p>
            <a:r>
              <a:rPr lang="en-US" b="1" dirty="0" smtClean="0"/>
              <a:t>Key </a:t>
            </a:r>
            <a:r>
              <a:rPr lang="en-US" b="1" dirty="0"/>
              <a:t>offset is : x=0, y=</a:t>
            </a:r>
            <a:r>
              <a:rPr lang="en-US" b="1" dirty="0" smtClean="0"/>
              <a:t>0; PASS </a:t>
            </a:r>
            <a:r>
              <a:rPr lang="en-US" b="1" dirty="0"/>
              <a:t>SHIFT: x</a:t>
            </a:r>
            <a:r>
              <a:rPr lang="en-US" b="1" dirty="0" smtClean="0"/>
              <a:t>=-4.7875</a:t>
            </a:r>
            <a:r>
              <a:rPr lang="en-US" b="1" dirty="0"/>
              <a:t>, y=-</a:t>
            </a:r>
            <a:r>
              <a:rPr lang="en-US" b="1" dirty="0" smtClean="0"/>
              <a:t>5.0000</a:t>
            </a:r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8098" y="2862015"/>
            <a:ext cx="3299571" cy="3937781"/>
          </a:xfrm>
          <a:prstGeom prst="rect">
            <a:avLst/>
          </a:prstGeom>
          <a:ln>
            <a:solidFill>
              <a:srgbClr val="008000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935789" y="4312893"/>
            <a:ext cx="6532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V="1">
            <a:off x="133685" y="4009261"/>
            <a:ext cx="82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35789" y="5880928"/>
            <a:ext cx="5748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91598" y="5821413"/>
            <a:ext cx="745034" cy="1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3685" y="5880928"/>
            <a:ext cx="66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36632" y="5767685"/>
            <a:ext cx="93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1" y="255171"/>
            <a:ext cx="8451767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How to expose first layer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smtClean="0"/>
              <a:t>aligning to </a:t>
            </a:r>
            <a:r>
              <a:rPr lang="en-US" sz="3200" dirty="0"/>
              <a:t>the </a:t>
            </a:r>
            <a:r>
              <a:rPr lang="en-US" sz="3200" dirty="0" smtClean="0"/>
              <a:t>LR(lower right)corner </a:t>
            </a:r>
            <a:r>
              <a:rPr lang="en-US" sz="3200" dirty="0"/>
              <a:t>of sample))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612891" cy="782737"/>
          </a:xfrm>
        </p:spPr>
        <p:txBody>
          <a:bodyPr>
            <a:normAutofit/>
          </a:bodyPr>
          <a:lstStyle/>
          <a:p>
            <a:r>
              <a:rPr lang="en-US" dirty="0"/>
              <a:t>Orientation B</a:t>
            </a:r>
            <a:r>
              <a:rPr lang="en-US" dirty="0" smtClean="0"/>
              <a:t> - BR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084950"/>
            <a:ext cx="2761848" cy="813713"/>
          </a:xfrm>
        </p:spPr>
        <p:txBody>
          <a:bodyPr/>
          <a:lstStyle/>
          <a:p>
            <a:r>
              <a:rPr lang="en-US" dirty="0" smtClean="0"/>
              <a:t>How to align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8663"/>
            <a:ext cx="4041775" cy="42275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Find the proper chuck, load the sample on the chuck, use screws to help in positioning the sample always at the same place (turn ON the vacuum)</a:t>
            </a:r>
          </a:p>
          <a:p>
            <a:r>
              <a:rPr lang="en-US" sz="2000" dirty="0" smtClean="0"/>
              <a:t>Load chuck on the stage ( turn ON the vacuum)</a:t>
            </a:r>
          </a:p>
          <a:p>
            <a:r>
              <a:rPr lang="en-US" sz="2000" dirty="0" smtClean="0"/>
              <a:t>Find the BR corner </a:t>
            </a:r>
          </a:p>
          <a:p>
            <a:r>
              <a:rPr lang="en-US" sz="2000" dirty="0" smtClean="0"/>
              <a:t>Press button  “D” on the key board, and press on arrow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to step from die to die. </a:t>
            </a:r>
            <a:r>
              <a:rPr lang="en-US" sz="2000" dirty="0" smtClean="0"/>
              <a:t>Be careful, step as many times as the number of dies you have in that direction. Be slow and meticulous. Stay on the sample.</a:t>
            </a:r>
          </a:p>
          <a:p>
            <a:r>
              <a:rPr lang="en-US" sz="2000" dirty="0" smtClean="0"/>
              <a:t>If you step out of the sample you might receive the message “Q” </a:t>
            </a:r>
            <a:r>
              <a:rPr lang="en-US" sz="2000" dirty="0"/>
              <a:t> </a:t>
            </a:r>
            <a:r>
              <a:rPr lang="en-US" sz="2000" dirty="0" smtClean="0"/>
              <a:t>and option to quit. Press “red” button inside of the chamber (lower, left side) and you have to start all over with aligning</a:t>
            </a:r>
          </a:p>
          <a:p>
            <a:r>
              <a:rPr lang="en-US" sz="2000" dirty="0"/>
              <a:t>Once aligning is </a:t>
            </a:r>
            <a:r>
              <a:rPr lang="en-US" sz="2000" dirty="0" smtClean="0"/>
              <a:t>complete </a:t>
            </a:r>
            <a:r>
              <a:rPr lang="en-US" sz="2000" dirty="0"/>
              <a:t>(always use right window on monitor for aligning</a:t>
            </a:r>
            <a:r>
              <a:rPr lang="en-US" sz="2000" dirty="0" smtClean="0"/>
              <a:t>), make sure your RIGHT objective is above die R3C3, press expose</a:t>
            </a:r>
          </a:p>
          <a:p>
            <a:r>
              <a:rPr lang="en-US" sz="2000" dirty="0" smtClean="0"/>
              <a:t>Watch the numbers on voltmeter  (column height). </a:t>
            </a:r>
            <a:r>
              <a:rPr lang="en-US" sz="2000" dirty="0"/>
              <a:t>T</a:t>
            </a:r>
            <a:r>
              <a:rPr lang="en-US" sz="2000" dirty="0" smtClean="0"/>
              <a:t>his should be in range of -10V to 10V. Ideal focus would be around 0V.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84784" y="5000048"/>
            <a:ext cx="0" cy="794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421" y="5794625"/>
            <a:ext cx="471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0.5mm is added along the edges (</a:t>
            </a:r>
            <a:r>
              <a:rPr lang="en-US" dirty="0" err="1"/>
              <a:t>x,y</a:t>
            </a:r>
            <a:r>
              <a:rPr lang="en-US" dirty="0" smtClean="0"/>
              <a:t>).</a:t>
            </a:r>
            <a:r>
              <a:rPr lang="en-US" dirty="0"/>
              <a:t> </a:t>
            </a:r>
            <a:r>
              <a:rPr lang="en-US" dirty="0" smtClean="0"/>
              <a:t>In my calculation I added 1mm along the edges!</a:t>
            </a:r>
          </a:p>
        </p:txBody>
      </p:sp>
      <p:pic>
        <p:nvPicPr>
          <p:cNvPr id="8" name="Content Placeholder 7" descr="quarter orientation 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72" b="-19072"/>
          <a:stretch>
            <a:fillRect/>
          </a:stretch>
        </p:blipFill>
        <p:spPr>
          <a:xfrm>
            <a:off x="457200" y="2174875"/>
            <a:ext cx="4040188" cy="3306003"/>
          </a:xfrm>
        </p:spPr>
      </p:pic>
    </p:spTree>
    <p:extLst>
      <p:ext uri="{BB962C8B-B14F-4D97-AF65-F5344CB8AC3E}">
        <p14:creationId xmlns:p14="http://schemas.microsoft.com/office/powerpoint/2010/main" val="17940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43505</TotalTime>
  <Words>1193</Words>
  <Application>Microsoft Macintosh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Mask Layouts</vt:lpstr>
      <vt:lpstr>Mask Layouts</vt:lpstr>
      <vt:lpstr>PowerPoint Presentation</vt:lpstr>
      <vt:lpstr>Quarter with BL orientation writing the program TESTQ</vt:lpstr>
      <vt:lpstr>PowerPoint Presentation</vt:lpstr>
      <vt:lpstr>How to expose first layer  (aligning to the LL(lower left)corner of sample)</vt:lpstr>
      <vt:lpstr>Quarter with BR orientation writing the program TESTQ</vt:lpstr>
      <vt:lpstr>PowerPoint Presentation</vt:lpstr>
      <vt:lpstr>How to expose first layer  (aligning to the LR(lower right)corner of sample))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 Layouts</dc:title>
  <dc:creator>biljana stamenic</dc:creator>
  <cp:lastModifiedBy>biljana stamenic</cp:lastModifiedBy>
  <cp:revision>53</cp:revision>
  <cp:lastPrinted>2018-05-10T16:54:33Z</cp:lastPrinted>
  <dcterms:created xsi:type="dcterms:W3CDTF">2017-10-12T15:25:59Z</dcterms:created>
  <dcterms:modified xsi:type="dcterms:W3CDTF">2020-04-08T16:55:30Z</dcterms:modified>
</cp:coreProperties>
</file>