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0" r:id="rId5"/>
    <p:sldId id="257" r:id="rId6"/>
    <p:sldId id="258" r:id="rId7"/>
    <p:sldId id="259"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58" autoAdjust="0"/>
    <p:restoredTop sz="94660"/>
  </p:normalViewPr>
  <p:slideViewPr>
    <p:cSldViewPr snapToGrid="0">
      <p:cViewPr varScale="1">
        <p:scale>
          <a:sx n="127" d="100"/>
          <a:sy n="127" d="100"/>
        </p:scale>
        <p:origin x="24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247967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67807CDE-1C22-47B8-BFC3-D724C54F90A0}" type="datetimeFigureOut">
              <a:rPr lang="en-US" smtClean="0"/>
              <a:t>8/29/23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4B81F-51BF-4525-99BA-334E3AAF20C5}" type="slidenum">
              <a:rPr lang="en-US" smtClean="0"/>
              <a:t>‹#›</a:t>
            </a:fld>
            <a:endParaRPr lang="en-US"/>
          </a:p>
        </p:txBody>
      </p:sp>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6015789"/>
            <a:ext cx="11776645" cy="84221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5163" y="4096055"/>
            <a:ext cx="3906316" cy="1540740"/>
          </a:xfrm>
          <a:prstGeom prst="rect">
            <a:avLst/>
          </a:prstGeom>
        </p:spPr>
      </p:pic>
    </p:spTree>
    <p:extLst>
      <p:ext uri="{BB962C8B-B14F-4D97-AF65-F5344CB8AC3E}">
        <p14:creationId xmlns:p14="http://schemas.microsoft.com/office/powerpoint/2010/main" val="2490291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807CDE-1C22-47B8-BFC3-D724C54F90A0}" type="datetimeFigureOut">
              <a:rPr lang="en-US" smtClean="0"/>
              <a:t>8/29/23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4B81F-51BF-4525-99BA-334E3AAF20C5}" type="slidenum">
              <a:rPr lang="en-US" smtClean="0"/>
              <a:t>‹#›</a:t>
            </a:fld>
            <a:endParaRPr lang="en-US"/>
          </a:p>
        </p:txBody>
      </p:sp>
    </p:spTree>
    <p:extLst>
      <p:ext uri="{BB962C8B-B14F-4D97-AF65-F5344CB8AC3E}">
        <p14:creationId xmlns:p14="http://schemas.microsoft.com/office/powerpoint/2010/main" val="2795899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807CDE-1C22-47B8-BFC3-D724C54F90A0}" type="datetimeFigureOut">
              <a:rPr lang="en-US" smtClean="0"/>
              <a:t>8/29/23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4B81F-51BF-4525-99BA-334E3AAF20C5}" type="slidenum">
              <a:rPr lang="en-US" smtClean="0"/>
              <a:t>‹#›</a:t>
            </a:fld>
            <a:endParaRPr lang="en-US"/>
          </a:p>
        </p:txBody>
      </p:sp>
    </p:spTree>
    <p:extLst>
      <p:ext uri="{BB962C8B-B14F-4D97-AF65-F5344CB8AC3E}">
        <p14:creationId xmlns:p14="http://schemas.microsoft.com/office/powerpoint/2010/main" val="320166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807CDE-1C22-47B8-BFC3-D724C54F90A0}" type="datetimeFigureOut">
              <a:rPr lang="en-US" smtClean="0"/>
              <a:t>8/29/23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4B81F-51BF-4525-99BA-334E3AAF20C5}"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2837" y="9994"/>
            <a:ext cx="1159163" cy="457200"/>
          </a:xfrm>
          <a:prstGeom prst="rect">
            <a:avLst/>
          </a:prstGeom>
        </p:spPr>
      </p:pic>
    </p:spTree>
    <p:extLst>
      <p:ext uri="{BB962C8B-B14F-4D97-AF65-F5344CB8AC3E}">
        <p14:creationId xmlns:p14="http://schemas.microsoft.com/office/powerpoint/2010/main" val="1272998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7807CDE-1C22-47B8-BFC3-D724C54F90A0}" type="datetimeFigureOut">
              <a:rPr lang="en-US" smtClean="0"/>
              <a:t>8/29/23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4B81F-51BF-4525-99BA-334E3AAF20C5}" type="slidenum">
              <a:rPr lang="en-US" smtClean="0"/>
              <a:t>‹#›</a:t>
            </a:fld>
            <a:endParaRPr lang="en-US"/>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6015789"/>
            <a:ext cx="11776645" cy="84221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5163" y="38015"/>
            <a:ext cx="3906316" cy="1540740"/>
          </a:xfrm>
          <a:prstGeom prst="rect">
            <a:avLst/>
          </a:prstGeom>
        </p:spPr>
      </p:pic>
    </p:spTree>
    <p:extLst>
      <p:ext uri="{BB962C8B-B14F-4D97-AF65-F5344CB8AC3E}">
        <p14:creationId xmlns:p14="http://schemas.microsoft.com/office/powerpoint/2010/main" val="1611508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7807CDE-1C22-47B8-BFC3-D724C54F90A0}" type="datetimeFigureOut">
              <a:rPr lang="en-US" smtClean="0"/>
              <a:t>8/29/23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94B81F-51BF-4525-99BA-334E3AAF20C5}"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2837" y="9994"/>
            <a:ext cx="1159163" cy="457200"/>
          </a:xfrm>
          <a:prstGeom prst="rect">
            <a:avLst/>
          </a:prstGeom>
        </p:spPr>
      </p:pic>
    </p:spTree>
    <p:extLst>
      <p:ext uri="{BB962C8B-B14F-4D97-AF65-F5344CB8AC3E}">
        <p14:creationId xmlns:p14="http://schemas.microsoft.com/office/powerpoint/2010/main" val="622281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7807CDE-1C22-47B8-BFC3-D724C54F90A0}" type="datetimeFigureOut">
              <a:rPr lang="en-US" smtClean="0"/>
              <a:t>8/29/23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94B81F-51BF-4525-99BA-334E3AAF20C5}" type="slidenum">
              <a:rPr lang="en-US" smtClean="0"/>
              <a:t>‹#›</a:t>
            </a:fld>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2837" y="9994"/>
            <a:ext cx="1159163" cy="457200"/>
          </a:xfrm>
          <a:prstGeom prst="rect">
            <a:avLst/>
          </a:prstGeom>
        </p:spPr>
      </p:pic>
    </p:spTree>
    <p:extLst>
      <p:ext uri="{BB962C8B-B14F-4D97-AF65-F5344CB8AC3E}">
        <p14:creationId xmlns:p14="http://schemas.microsoft.com/office/powerpoint/2010/main" val="1806560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807CDE-1C22-47B8-BFC3-D724C54F90A0}" type="datetimeFigureOut">
              <a:rPr lang="en-US" smtClean="0"/>
              <a:t>8/29/23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94B81F-51BF-4525-99BA-334E3AAF20C5}" type="slidenum">
              <a:rPr lang="en-US" smtClean="0"/>
              <a:t>‹#›</a:t>
            </a:fld>
            <a:endParaRPr lang="en-US"/>
          </a:p>
        </p:txBody>
      </p:sp>
    </p:spTree>
    <p:extLst>
      <p:ext uri="{BB962C8B-B14F-4D97-AF65-F5344CB8AC3E}">
        <p14:creationId xmlns:p14="http://schemas.microsoft.com/office/powerpoint/2010/main" val="3976852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807CDE-1C22-47B8-BFC3-D724C54F90A0}" type="datetimeFigureOut">
              <a:rPr lang="en-US" smtClean="0"/>
              <a:t>8/29/23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94B81F-51BF-4525-99BA-334E3AAF20C5}" type="slidenum">
              <a:rPr lang="en-US" smtClean="0"/>
              <a:t>‹#›</a:t>
            </a:fld>
            <a:endParaRPr lang="en-US"/>
          </a:p>
        </p:txBody>
      </p:sp>
    </p:spTree>
    <p:extLst>
      <p:ext uri="{BB962C8B-B14F-4D97-AF65-F5344CB8AC3E}">
        <p14:creationId xmlns:p14="http://schemas.microsoft.com/office/powerpoint/2010/main" val="420781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807CDE-1C22-47B8-BFC3-D724C54F90A0}" type="datetimeFigureOut">
              <a:rPr lang="en-US" smtClean="0"/>
              <a:t>8/29/23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94B81F-51BF-4525-99BA-334E3AAF20C5}" type="slidenum">
              <a:rPr lang="en-US" smtClean="0"/>
              <a:t>‹#›</a:t>
            </a:fld>
            <a:endParaRPr lang="en-US"/>
          </a:p>
        </p:txBody>
      </p:sp>
    </p:spTree>
    <p:extLst>
      <p:ext uri="{BB962C8B-B14F-4D97-AF65-F5344CB8AC3E}">
        <p14:creationId xmlns:p14="http://schemas.microsoft.com/office/powerpoint/2010/main" val="2337462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807CDE-1C22-47B8-BFC3-D724C54F90A0}" type="datetimeFigureOut">
              <a:rPr lang="en-US" smtClean="0"/>
              <a:t>8/29/23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94B81F-51BF-4525-99BA-334E3AAF20C5}" type="slidenum">
              <a:rPr lang="en-US" smtClean="0"/>
              <a:t>‹#›</a:t>
            </a:fld>
            <a:endParaRPr lang="en-US"/>
          </a:p>
        </p:txBody>
      </p:sp>
    </p:spTree>
    <p:extLst>
      <p:ext uri="{BB962C8B-B14F-4D97-AF65-F5344CB8AC3E}">
        <p14:creationId xmlns:p14="http://schemas.microsoft.com/office/powerpoint/2010/main" val="797019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07CDE-1C22-47B8-BFC3-D724C54F90A0}" type="datetimeFigureOut">
              <a:rPr lang="en-US" smtClean="0"/>
              <a:t>8/29/23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4B81F-51BF-4525-99BA-334E3AAF20C5}" type="slidenum">
              <a:rPr lang="en-US" smtClean="0"/>
              <a:t>‹#›</a:t>
            </a:fld>
            <a:endParaRPr lang="en-US"/>
          </a:p>
        </p:txBody>
      </p:sp>
    </p:spTree>
    <p:extLst>
      <p:ext uri="{BB962C8B-B14F-4D97-AF65-F5344CB8AC3E}">
        <p14:creationId xmlns:p14="http://schemas.microsoft.com/office/powerpoint/2010/main" val="2660129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1833602"/>
          </a:xfrm>
        </p:spPr>
        <p:txBody>
          <a:bodyPr/>
          <a:lstStyle/>
          <a:p>
            <a:r>
              <a:rPr lang="en-US" dirty="0"/>
              <a:t>Example Dicing Instructions</a:t>
            </a:r>
          </a:p>
        </p:txBody>
      </p:sp>
      <p:sp>
        <p:nvSpPr>
          <p:cNvPr id="3" name="Subtitle 2"/>
          <p:cNvSpPr>
            <a:spLocks noGrp="1"/>
          </p:cNvSpPr>
          <p:nvPr>
            <p:ph type="subTitle" idx="1"/>
          </p:nvPr>
        </p:nvSpPr>
        <p:spPr>
          <a:xfrm>
            <a:off x="1524000" y="1833602"/>
            <a:ext cx="9144000" cy="1655762"/>
          </a:xfrm>
        </p:spPr>
        <p:txBody>
          <a:bodyPr>
            <a:normAutofit lnSpcReduction="10000"/>
          </a:bodyPr>
          <a:lstStyle/>
          <a:p>
            <a:r>
              <a:rPr lang="en-US" dirty="0"/>
              <a:t>Researcher to Bill: </a:t>
            </a:r>
            <a:r>
              <a:rPr lang="en-US" b="1" dirty="0" err="1">
                <a:highlight>
                  <a:srgbClr val="FFFF00"/>
                </a:highlight>
              </a:rPr>
              <a:t>Demis</a:t>
            </a:r>
            <a:r>
              <a:rPr lang="en-US" b="1" dirty="0">
                <a:highlight>
                  <a:srgbClr val="FFFF00"/>
                </a:highlight>
              </a:rPr>
              <a:t> D. John</a:t>
            </a:r>
          </a:p>
          <a:p>
            <a:r>
              <a:rPr lang="en-US" dirty="0"/>
              <a:t>Company/Institution: </a:t>
            </a:r>
            <a:r>
              <a:rPr lang="en-US" b="1" dirty="0">
                <a:highlight>
                  <a:srgbClr val="FFFF00"/>
                </a:highlight>
              </a:rPr>
              <a:t>U.C. Santa Barbara</a:t>
            </a:r>
          </a:p>
          <a:p>
            <a:r>
              <a:rPr lang="en-US" dirty="0"/>
              <a:t>PI/Professor: </a:t>
            </a:r>
            <a:r>
              <a:rPr lang="en-US" b="1" dirty="0">
                <a:highlight>
                  <a:srgbClr val="FFFF00"/>
                </a:highlight>
              </a:rPr>
              <a:t>Brian Thibeault</a:t>
            </a:r>
          </a:p>
          <a:p>
            <a:r>
              <a:rPr lang="en-US" dirty="0"/>
              <a:t>Date: </a:t>
            </a:r>
            <a:r>
              <a:rPr lang="en-US" b="1" dirty="0">
                <a:highlight>
                  <a:srgbClr val="FFFF00"/>
                </a:highlight>
              </a:rPr>
              <a:t>2018-10-04</a:t>
            </a:r>
          </a:p>
        </p:txBody>
      </p:sp>
      <p:sp>
        <p:nvSpPr>
          <p:cNvPr id="4" name="TextBox 3"/>
          <p:cNvSpPr txBox="1"/>
          <p:nvPr/>
        </p:nvSpPr>
        <p:spPr>
          <a:xfrm>
            <a:off x="8449518" y="3581181"/>
            <a:ext cx="3337367" cy="1569660"/>
          </a:xfrm>
          <a:prstGeom prst="rect">
            <a:avLst/>
          </a:prstGeom>
          <a:solidFill>
            <a:srgbClr val="FFFF00"/>
          </a:solidFill>
          <a:ln w="57150">
            <a:solidFill>
              <a:srgbClr val="FF0000"/>
            </a:solidFill>
          </a:ln>
        </p:spPr>
        <p:txBody>
          <a:bodyPr wrap="square" rtlCol="0">
            <a:spAutoFit/>
          </a:bodyPr>
          <a:lstStyle/>
          <a:p>
            <a:r>
              <a:rPr lang="en-US" sz="2400" b="1" dirty="0"/>
              <a:t>Please replace the YELLOW info &amp; photos in this document with your own!</a:t>
            </a:r>
          </a:p>
        </p:txBody>
      </p:sp>
      <p:sp>
        <p:nvSpPr>
          <p:cNvPr id="5" name="TextBox 4">
            <a:extLst>
              <a:ext uri="{FF2B5EF4-FFF2-40B4-BE49-F238E27FC236}">
                <a16:creationId xmlns:a16="http://schemas.microsoft.com/office/drawing/2014/main" id="{3FF0F237-84D8-FDFD-E9C5-7E55318B338C}"/>
              </a:ext>
            </a:extLst>
          </p:cNvPr>
          <p:cNvSpPr txBox="1"/>
          <p:nvPr/>
        </p:nvSpPr>
        <p:spPr>
          <a:xfrm>
            <a:off x="8446168" y="1833602"/>
            <a:ext cx="3337368" cy="369332"/>
          </a:xfrm>
          <a:prstGeom prst="rect">
            <a:avLst/>
          </a:prstGeom>
          <a:solidFill>
            <a:srgbClr val="FFFF00"/>
          </a:solidFill>
          <a:ln w="57150">
            <a:solidFill>
              <a:srgbClr val="FF0000"/>
            </a:solidFill>
          </a:ln>
        </p:spPr>
        <p:txBody>
          <a:bodyPr wrap="square" rtlCol="0">
            <a:spAutoFit/>
          </a:bodyPr>
          <a:lstStyle>
            <a:defPPr>
              <a:defRPr lang="en-US"/>
            </a:defPPr>
            <a:lvl1pPr>
              <a:defRPr sz="2400" b="1"/>
            </a:lvl1pPr>
          </a:lstStyle>
          <a:p>
            <a:r>
              <a:rPr lang="en-US" sz="1800" dirty="0">
                <a:sym typeface="Wingdings" pitchFamily="2" charset="2"/>
              </a:rPr>
              <a:t> REPLACE this with your info</a:t>
            </a:r>
            <a:endParaRPr lang="en-US" sz="1800" dirty="0"/>
          </a:p>
        </p:txBody>
      </p:sp>
    </p:spTree>
    <p:extLst>
      <p:ext uri="{BB962C8B-B14F-4D97-AF65-F5344CB8AC3E}">
        <p14:creationId xmlns:p14="http://schemas.microsoft.com/office/powerpoint/2010/main" val="166557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666" y="365126"/>
            <a:ext cx="11018134" cy="1046580"/>
          </a:xfrm>
        </p:spPr>
        <p:txBody>
          <a:bodyPr/>
          <a:lstStyle/>
          <a:p>
            <a:r>
              <a:rPr lang="en-US" b="1" dirty="0">
                <a:solidFill>
                  <a:srgbClr val="002060"/>
                </a:solidFill>
              </a:rPr>
              <a:t>Summary: The information you must provide</a:t>
            </a:r>
          </a:p>
        </p:txBody>
      </p:sp>
      <p:sp>
        <p:nvSpPr>
          <p:cNvPr id="3" name="Content Placeholder 2"/>
          <p:cNvSpPr>
            <a:spLocks noGrp="1"/>
          </p:cNvSpPr>
          <p:nvPr>
            <p:ph idx="1"/>
          </p:nvPr>
        </p:nvSpPr>
        <p:spPr>
          <a:xfrm>
            <a:off x="838199" y="1411705"/>
            <a:ext cx="11129211" cy="5179178"/>
          </a:xfrm>
        </p:spPr>
        <p:txBody>
          <a:bodyPr>
            <a:normAutofit fontScale="85000" lnSpcReduction="10000"/>
          </a:bodyPr>
          <a:lstStyle/>
          <a:p>
            <a:pPr marL="514350" indent="-514350">
              <a:buFont typeface="+mj-lt"/>
              <a:buAutoNum type="arabicPeriod"/>
            </a:pPr>
            <a:r>
              <a:rPr lang="en-US" dirty="0"/>
              <a:t>Substrate Material, Thickness and </a:t>
            </a:r>
          </a:p>
          <a:p>
            <a:pPr marL="514350" indent="-514350">
              <a:buFont typeface="+mj-lt"/>
              <a:buAutoNum type="arabicPeriod"/>
            </a:pPr>
            <a:r>
              <a:rPr lang="en-US" dirty="0"/>
              <a:t>Sample size/shape (</a:t>
            </a:r>
            <a:r>
              <a:rPr lang="en-US" dirty="0" err="1"/>
              <a:t>eg</a:t>
            </a:r>
            <a:r>
              <a:rPr lang="en-US" dirty="0"/>
              <a:t>. 100mm wafer, 10x10mm square etc.)</a:t>
            </a:r>
          </a:p>
          <a:p>
            <a:pPr marL="514350" indent="-514350">
              <a:buFont typeface="+mj-lt"/>
              <a:buAutoNum type="arabicPeriod"/>
            </a:pPr>
            <a:r>
              <a:rPr lang="en-US" dirty="0"/>
              <a:t>Number of samples to cut.  All identical?  If not, need </a:t>
            </a:r>
            <a:r>
              <a:rPr lang="en-US" dirty="0" err="1"/>
              <a:t>params</a:t>
            </a:r>
            <a:r>
              <a:rPr lang="en-US" dirty="0"/>
              <a:t> for other samples.</a:t>
            </a:r>
          </a:p>
          <a:p>
            <a:pPr marL="514350" indent="-514350">
              <a:buFont typeface="+mj-lt"/>
              <a:buAutoNum type="arabicPeriod"/>
            </a:pPr>
            <a:r>
              <a:rPr lang="en-US" dirty="0"/>
              <a:t>Pictures (microscope or CAD) of a feature we can align rotation with</a:t>
            </a:r>
          </a:p>
          <a:p>
            <a:pPr marL="514350" indent="-514350">
              <a:buFont typeface="+mj-lt"/>
              <a:buAutoNum type="arabicPeriod"/>
            </a:pPr>
            <a:r>
              <a:rPr lang="en-US" dirty="0"/>
              <a:t>Pictures (microscope or CAD) of a feature we can align the first dicing cut to.</a:t>
            </a:r>
          </a:p>
          <a:p>
            <a:pPr marL="514350" indent="-514350">
              <a:buFont typeface="+mj-lt"/>
              <a:buAutoNum type="arabicPeriod"/>
            </a:pPr>
            <a:r>
              <a:rPr lang="en-US" dirty="0"/>
              <a:t>Offset from the above feature, corresponding to the first dicing cut </a:t>
            </a:r>
          </a:p>
          <a:p>
            <a:pPr marL="514350" indent="-514350">
              <a:buFont typeface="+mj-lt"/>
              <a:buAutoNum type="arabicPeriod"/>
            </a:pPr>
            <a:r>
              <a:rPr lang="en-US" dirty="0"/>
              <a:t>Step index (distance between cuts) </a:t>
            </a:r>
          </a:p>
          <a:p>
            <a:pPr marL="514350" indent="-514350">
              <a:buFont typeface="+mj-lt"/>
              <a:buAutoNum type="arabicPeriod"/>
            </a:pPr>
            <a:r>
              <a:rPr lang="en-US" dirty="0"/>
              <a:t>Number of Cuts</a:t>
            </a:r>
          </a:p>
          <a:p>
            <a:pPr marL="514350" indent="-514350">
              <a:buFont typeface="+mj-lt"/>
              <a:buAutoNum type="arabicPeriod"/>
            </a:pPr>
            <a:r>
              <a:rPr lang="en-US" dirty="0"/>
              <a:t>We need #2,3,4,5 for BOTH cut angles (0° parallel &amp; 90° perpendicular to wafer flat)</a:t>
            </a:r>
          </a:p>
          <a:p>
            <a:pPr marL="514350" indent="-514350">
              <a:buFont typeface="+mj-lt"/>
              <a:buAutoNum type="arabicPeriod"/>
            </a:pPr>
            <a:r>
              <a:rPr lang="en-US" dirty="0"/>
              <a:t>Sacrificial area of wafer to perform a single test-cut on (if possible).</a:t>
            </a:r>
          </a:p>
          <a:p>
            <a:pPr marL="514350" indent="-514350">
              <a:buFont typeface="+mj-lt"/>
              <a:buAutoNum type="arabicPeriod"/>
            </a:pPr>
            <a:r>
              <a:rPr lang="en-US" dirty="0"/>
              <a:t>A typical dicing blade produces a cut width of ~200µm </a:t>
            </a:r>
            <a:r>
              <a:rPr lang="mr-IN" dirty="0"/>
              <a:t>–</a:t>
            </a:r>
            <a:r>
              <a:rPr lang="en-US" dirty="0"/>
              <a:t> your devices should have more than 200µm spacing between them.  If not, please discuss other options (</a:t>
            </a:r>
            <a:r>
              <a:rPr lang="en-US" dirty="0" err="1"/>
              <a:t>eg</a:t>
            </a:r>
            <a:r>
              <a:rPr lang="en-US" dirty="0"/>
              <a:t>. narrower blades etc.).</a:t>
            </a:r>
          </a:p>
          <a:p>
            <a:pPr marL="514350" indent="-514350">
              <a:buFont typeface="+mj-lt"/>
              <a:buAutoNum type="arabicPeriod"/>
            </a:pPr>
            <a:endParaRPr lang="en-US" dirty="0"/>
          </a:p>
        </p:txBody>
      </p:sp>
    </p:spTree>
    <p:extLst>
      <p:ext uri="{BB962C8B-B14F-4D97-AF65-F5344CB8AC3E}">
        <p14:creationId xmlns:p14="http://schemas.microsoft.com/office/powerpoint/2010/main" val="206980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3270813" cy="1080255"/>
          </a:xfrm>
          <a:solidFill>
            <a:srgbClr val="FFFF00"/>
          </a:solidFill>
          <a:ln w="57150">
            <a:solidFill>
              <a:srgbClr val="FF0000"/>
            </a:solidFill>
          </a:ln>
        </p:spPr>
        <p:txBody>
          <a:bodyPr/>
          <a:lstStyle/>
          <a:p>
            <a:r>
              <a:rPr lang="en-US" b="1" dirty="0"/>
              <a:t>Please fill In:</a:t>
            </a:r>
          </a:p>
        </p:txBody>
      </p:sp>
      <p:sp>
        <p:nvSpPr>
          <p:cNvPr id="3" name="Content Placeholder 2"/>
          <p:cNvSpPr>
            <a:spLocks noGrp="1"/>
          </p:cNvSpPr>
          <p:nvPr>
            <p:ph idx="1"/>
          </p:nvPr>
        </p:nvSpPr>
        <p:spPr/>
        <p:txBody>
          <a:bodyPr>
            <a:normAutofit fontScale="92500" lnSpcReduction="20000"/>
          </a:bodyPr>
          <a:lstStyle/>
          <a:p>
            <a:r>
              <a:rPr lang="en-US" dirty="0"/>
              <a:t>Number of Samples that need dicing (with exact same pattern/dicing program):   ______</a:t>
            </a:r>
          </a:p>
          <a:p>
            <a:r>
              <a:rPr lang="en-US" dirty="0"/>
              <a:t>Size and shape of each sample:  _______</a:t>
            </a:r>
          </a:p>
          <a:p>
            <a:r>
              <a:rPr lang="en-US" dirty="0"/>
              <a:t>Substrate Material: ______</a:t>
            </a:r>
          </a:p>
          <a:p>
            <a:r>
              <a:rPr lang="en-US" dirty="0"/>
              <a:t>Substrate Thickness: ______</a:t>
            </a:r>
          </a:p>
          <a:p>
            <a:r>
              <a:rPr lang="en-US" dirty="0"/>
              <a:t>Constant distance between each cut?  If so:</a:t>
            </a:r>
          </a:p>
          <a:p>
            <a:pPr lvl="1"/>
            <a:r>
              <a:rPr lang="en-US" dirty="0"/>
              <a:t>Step Distance for Angle 0°: _____</a:t>
            </a:r>
          </a:p>
          <a:p>
            <a:pPr lvl="1"/>
            <a:r>
              <a:rPr lang="en-US" dirty="0"/>
              <a:t>Step Distance for Angle 90°: _____</a:t>
            </a:r>
          </a:p>
          <a:p>
            <a:pPr lvl="1"/>
            <a:r>
              <a:rPr lang="en-US" i="1" dirty="0"/>
              <a:t>If not constant, please mark distances in detail on photos in the following slides.</a:t>
            </a:r>
          </a:p>
          <a:p>
            <a:r>
              <a:rPr lang="en-US" dirty="0"/>
              <a:t>Number of Cuts</a:t>
            </a:r>
          </a:p>
          <a:p>
            <a:pPr lvl="1"/>
            <a:r>
              <a:rPr lang="en-US" dirty="0"/>
              <a:t>Angle 0°: ______</a:t>
            </a:r>
          </a:p>
          <a:p>
            <a:pPr lvl="1"/>
            <a:r>
              <a:rPr lang="en-US" dirty="0"/>
              <a:t>Angle 90°: ______</a:t>
            </a:r>
          </a:p>
          <a:p>
            <a:pPr lvl="1"/>
            <a:endParaRPr lang="en-US" dirty="0"/>
          </a:p>
        </p:txBody>
      </p:sp>
      <p:sp>
        <p:nvSpPr>
          <p:cNvPr id="4" name="TextBox 3"/>
          <p:cNvSpPr txBox="1"/>
          <p:nvPr/>
        </p:nvSpPr>
        <p:spPr>
          <a:xfrm>
            <a:off x="6096000" y="5356879"/>
            <a:ext cx="5818437" cy="1200329"/>
          </a:xfrm>
          <a:prstGeom prst="rect">
            <a:avLst/>
          </a:prstGeom>
          <a:solidFill>
            <a:srgbClr val="FFFF00"/>
          </a:solidFill>
          <a:ln w="57150">
            <a:solidFill>
              <a:srgbClr val="FF0000"/>
            </a:solidFill>
          </a:ln>
        </p:spPr>
        <p:txBody>
          <a:bodyPr wrap="square" rtlCol="0">
            <a:spAutoFit/>
          </a:bodyPr>
          <a:lstStyle/>
          <a:p>
            <a:r>
              <a:rPr lang="en-US" sz="2400" b="1" dirty="0"/>
              <a:t>All Items in Yellow boxes on the following pages should be replaced with your own info, along with the </a:t>
            </a:r>
            <a:r>
              <a:rPr lang="en-US" sz="2400" b="1"/>
              <a:t>device screenshots</a:t>
            </a:r>
            <a:endParaRPr lang="en-US" sz="2400" b="1" dirty="0"/>
          </a:p>
        </p:txBody>
      </p:sp>
    </p:spTree>
    <p:extLst>
      <p:ext uri="{BB962C8B-B14F-4D97-AF65-F5344CB8AC3E}">
        <p14:creationId xmlns:p14="http://schemas.microsoft.com/office/powerpoint/2010/main" val="1806128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385" y="0"/>
            <a:ext cx="10515600" cy="1325563"/>
          </a:xfrm>
        </p:spPr>
        <p:txBody>
          <a:bodyPr>
            <a:normAutofit/>
          </a:bodyPr>
          <a:lstStyle/>
          <a:p>
            <a:r>
              <a:rPr lang="en-US" sz="4000" dirty="0"/>
              <a:t>The ADT Dicing Saw operates in the following way:</a:t>
            </a:r>
          </a:p>
        </p:txBody>
      </p:sp>
      <p:sp>
        <p:nvSpPr>
          <p:cNvPr id="3" name="Content Placeholder 2"/>
          <p:cNvSpPr>
            <a:spLocks noGrp="1"/>
          </p:cNvSpPr>
          <p:nvPr>
            <p:ph idx="1"/>
          </p:nvPr>
        </p:nvSpPr>
        <p:spPr>
          <a:xfrm>
            <a:off x="925974" y="1076446"/>
            <a:ext cx="10427825" cy="5781554"/>
          </a:xfrm>
        </p:spPr>
        <p:txBody>
          <a:bodyPr>
            <a:noAutofit/>
          </a:bodyPr>
          <a:lstStyle/>
          <a:p>
            <a:pPr marL="514350" indent="-514350">
              <a:buFont typeface="+mj-lt"/>
              <a:buAutoNum type="arabicPeriod"/>
            </a:pPr>
            <a:r>
              <a:rPr lang="en-US" sz="1600" dirty="0"/>
              <a:t>The saw only cuts right-to-left, and the vacuum chuck rotates and moves to perform the cut.</a:t>
            </a:r>
          </a:p>
          <a:p>
            <a:pPr marL="514350" indent="-514350">
              <a:buFont typeface="+mj-lt"/>
              <a:buAutoNum type="arabicPeriod"/>
            </a:pPr>
            <a:r>
              <a:rPr lang="en-US" sz="1600" dirty="0"/>
              <a:t>It is programmed per “Cut Angle”, so usually you will have 2 Cut angles: 0° (often parallel to the wafer flat) &amp; 90°.</a:t>
            </a:r>
          </a:p>
          <a:p>
            <a:pPr marL="971550" lvl="1" indent="-514350">
              <a:buFont typeface="+mj-lt"/>
              <a:buAutoNum type="arabicPeriod"/>
            </a:pPr>
            <a:r>
              <a:rPr lang="en-US" sz="1400" dirty="0"/>
              <a:t>We set up the first Angle’s alignment, cut spacing and number of cuts, then switch to the second Angle and do the same.</a:t>
            </a:r>
          </a:p>
          <a:p>
            <a:pPr marL="514350" indent="-514350">
              <a:buFont typeface="+mj-lt"/>
              <a:buAutoNum type="arabicPeriod"/>
            </a:pPr>
            <a:r>
              <a:rPr lang="en-US" sz="1600" dirty="0"/>
              <a:t>Using a crosshair on the saw’s microscope, we align wafer rotation by choosing two visible features on the wafer that are on the same horizontal line (on one of the Angles, </a:t>
            </a:r>
            <a:r>
              <a:rPr lang="en-US" sz="1600" dirty="0" err="1"/>
              <a:t>eg</a:t>
            </a:r>
            <a:r>
              <a:rPr lang="en-US" sz="1600" dirty="0"/>
              <a:t>. 0° to start).</a:t>
            </a:r>
          </a:p>
          <a:p>
            <a:pPr marL="514350" indent="-514350">
              <a:buFont typeface="+mj-lt"/>
              <a:buAutoNum type="arabicPeriod"/>
            </a:pPr>
            <a:r>
              <a:rPr lang="en-US" sz="1600" dirty="0"/>
              <a:t>Then align the crosshair to a visible feature near the top-most cut, and type in a distance offset from that feature, to place the Top-Most cut at that position.  This is the “Cut Position”, and </a:t>
            </a:r>
            <a:r>
              <a:rPr lang="en-US" sz="1600" b="1" dirty="0"/>
              <a:t>will be where the first cut (at this angle) is made.</a:t>
            </a:r>
          </a:p>
          <a:p>
            <a:pPr marL="971550" lvl="1" indent="-514350">
              <a:buFont typeface="+mj-lt"/>
              <a:buAutoNum type="arabicPeriod"/>
            </a:pPr>
            <a:r>
              <a:rPr lang="en-US" sz="1400" dirty="0"/>
              <a:t>It is critical that we know what the feature to align to should look like, and exactly how far to offset from this feature.</a:t>
            </a:r>
          </a:p>
          <a:p>
            <a:pPr marL="514350" indent="-514350">
              <a:buFont typeface="+mj-lt"/>
              <a:buAutoNum type="arabicPeriod"/>
            </a:pPr>
            <a:r>
              <a:rPr lang="en-US" sz="1600" dirty="0"/>
              <a:t>Type in the Distance between cuts, and number of cuts for this Angle.  </a:t>
            </a:r>
          </a:p>
          <a:p>
            <a:pPr marL="971550" lvl="1" indent="-514350">
              <a:buFont typeface="+mj-lt"/>
              <a:buAutoNum type="arabicPeriod"/>
            </a:pPr>
            <a:r>
              <a:rPr lang="en-US" sz="1400" dirty="0"/>
              <a:t>After performing the first cut, it will simply drive Down by the specified “Step Index”, and re-cut, and repeat this as many times as specified by the “Cut No.”</a:t>
            </a:r>
          </a:p>
          <a:p>
            <a:pPr marL="514350" indent="-514350">
              <a:buFont typeface="+mj-lt"/>
              <a:buAutoNum type="arabicPeriod"/>
            </a:pPr>
            <a:r>
              <a:rPr lang="en-US" sz="1600" dirty="0"/>
              <a:t>Switch to the 2</a:t>
            </a:r>
            <a:r>
              <a:rPr lang="en-US" sz="1600" baseline="30000" dirty="0"/>
              <a:t>nd</a:t>
            </a:r>
            <a:r>
              <a:rPr lang="en-US" sz="1600" dirty="0"/>
              <a:t> angle (</a:t>
            </a:r>
            <a:r>
              <a:rPr lang="en-US" sz="1600" dirty="0" err="1"/>
              <a:t>eg</a:t>
            </a:r>
            <a:r>
              <a:rPr lang="en-US" sz="1600" dirty="0"/>
              <a:t>. 90°, often perpendicular to the wafer flat)</a:t>
            </a:r>
          </a:p>
          <a:p>
            <a:pPr marL="971550" lvl="1" indent="-514350">
              <a:buFont typeface="+mj-lt"/>
              <a:buAutoNum type="arabicPeriod"/>
            </a:pPr>
            <a:r>
              <a:rPr lang="en-US" sz="1400" dirty="0"/>
              <a:t>Re-do the “Cut Position”, “Step Index” and “Cut No.” for this angle, same as the previous Angle, above.</a:t>
            </a:r>
          </a:p>
          <a:p>
            <a:pPr marL="514350" indent="-514350">
              <a:buFont typeface="+mj-lt"/>
              <a:buAutoNum type="arabicPeriod"/>
            </a:pPr>
            <a:r>
              <a:rPr lang="en-US" sz="1600" dirty="0"/>
              <a:t>We can double-check that it’s correct by jumping the microscope to the specified cut lines, but if there is no visible feature at the cut lines (</a:t>
            </a:r>
            <a:r>
              <a:rPr lang="en-US" sz="1600" dirty="0" err="1"/>
              <a:t>eg</a:t>
            </a:r>
            <a:r>
              <a:rPr lang="en-US" sz="1600" dirty="0"/>
              <a:t>. your die are widely spaced), we may not be able to tell that the cuts are well-aligned.  In that case, it is critical that the Cut Position was placed properly based on the feature &amp; offsets given!</a:t>
            </a:r>
          </a:p>
          <a:p>
            <a:pPr marL="514350" indent="-514350">
              <a:buFont typeface="+mj-lt"/>
              <a:buAutoNum type="arabicPeriod"/>
            </a:pPr>
            <a:r>
              <a:rPr lang="en-US" sz="1600" dirty="0"/>
              <a:t>We also have to “Dress” and Align the blade, by performing one cut somewhere on an unimportant area, to align the actual cut with the microscope crosshair.  We can usually do this somewhere on the dicing tape (away from the sample), but it is better to do so on an edge of the sample, for example ~5mm away from the wafer edge.</a:t>
            </a:r>
          </a:p>
        </p:txBody>
      </p:sp>
    </p:spTree>
    <p:extLst>
      <p:ext uri="{BB962C8B-B14F-4D97-AF65-F5344CB8AC3E}">
        <p14:creationId xmlns:p14="http://schemas.microsoft.com/office/powerpoint/2010/main" val="520364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347664" y="2616771"/>
            <a:ext cx="3846943" cy="38469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Identify a Feature that we can see on the microscope, that we can align rotation with</a:t>
            </a:r>
          </a:p>
        </p:txBody>
      </p:sp>
      <p:sp>
        <p:nvSpPr>
          <p:cNvPr id="3" name="Content Placeholder 2"/>
          <p:cNvSpPr>
            <a:spLocks noGrp="1"/>
          </p:cNvSpPr>
          <p:nvPr>
            <p:ph idx="1"/>
          </p:nvPr>
        </p:nvSpPr>
        <p:spPr>
          <a:xfrm>
            <a:off x="838200" y="1825625"/>
            <a:ext cx="10515600" cy="656209"/>
          </a:xfrm>
        </p:spPr>
        <p:txBody>
          <a:bodyPr/>
          <a:lstStyle/>
          <a:p>
            <a:r>
              <a:rPr lang="en-US" dirty="0"/>
              <a:t>Features that are meant to be horizontally aligned:</a:t>
            </a:r>
          </a:p>
        </p:txBody>
      </p:sp>
      <p:pic>
        <p:nvPicPr>
          <p:cNvPr id="5" name="Picture 4"/>
          <p:cNvPicPr>
            <a:picLocks noChangeAspect="1"/>
          </p:cNvPicPr>
          <p:nvPr/>
        </p:nvPicPr>
        <p:blipFill>
          <a:blip r:embed="rId2">
            <a:clrChange>
              <a:clrFrom>
                <a:srgbClr val="FFFFFF"/>
              </a:clrFrom>
              <a:clrTo>
                <a:srgbClr val="FFFFFF">
                  <a:alpha val="0"/>
                </a:srgbClr>
              </a:clrTo>
            </a:clrChange>
          </a:blip>
          <a:stretch>
            <a:fillRect/>
          </a:stretch>
        </p:blipFill>
        <p:spPr>
          <a:xfrm>
            <a:off x="213341" y="2603715"/>
            <a:ext cx="3991199" cy="4254285"/>
          </a:xfrm>
          <a:prstGeom prst="rect">
            <a:avLst/>
          </a:prstGeom>
        </p:spPr>
      </p:pic>
      <p:sp>
        <p:nvSpPr>
          <p:cNvPr id="8" name="Freeform 7"/>
          <p:cNvSpPr/>
          <p:nvPr/>
        </p:nvSpPr>
        <p:spPr>
          <a:xfrm>
            <a:off x="4099649" y="2603715"/>
            <a:ext cx="938317" cy="4014061"/>
          </a:xfrm>
          <a:custGeom>
            <a:avLst/>
            <a:gdLst>
              <a:gd name="connsiteX0" fmla="*/ 30996 w 960895"/>
              <a:gd name="connsiteY0" fmla="*/ 216976 h 4014061"/>
              <a:gd name="connsiteX1" fmla="*/ 960895 w 960895"/>
              <a:gd name="connsiteY1" fmla="*/ 0 h 4014061"/>
              <a:gd name="connsiteX2" fmla="*/ 945396 w 960895"/>
              <a:gd name="connsiteY2" fmla="*/ 4014061 h 4014061"/>
              <a:gd name="connsiteX3" fmla="*/ 0 w 960895"/>
              <a:gd name="connsiteY3" fmla="*/ 402956 h 4014061"/>
              <a:gd name="connsiteX4" fmla="*/ 30996 w 960895"/>
              <a:gd name="connsiteY4" fmla="*/ 216976 h 4014061"/>
              <a:gd name="connsiteX0" fmla="*/ 8418 w 938317"/>
              <a:gd name="connsiteY0" fmla="*/ 216976 h 4014061"/>
              <a:gd name="connsiteX1" fmla="*/ 938317 w 938317"/>
              <a:gd name="connsiteY1" fmla="*/ 0 h 4014061"/>
              <a:gd name="connsiteX2" fmla="*/ 922818 w 938317"/>
              <a:gd name="connsiteY2" fmla="*/ 4014061 h 4014061"/>
              <a:gd name="connsiteX3" fmla="*/ 0 w 938317"/>
              <a:gd name="connsiteY3" fmla="*/ 357801 h 4014061"/>
              <a:gd name="connsiteX4" fmla="*/ 8418 w 938317"/>
              <a:gd name="connsiteY4" fmla="*/ 216976 h 401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8317" h="4014061">
                <a:moveTo>
                  <a:pt x="8418" y="216976"/>
                </a:moveTo>
                <a:lnTo>
                  <a:pt x="938317" y="0"/>
                </a:lnTo>
                <a:cubicBezTo>
                  <a:pt x="933151" y="1338020"/>
                  <a:pt x="927984" y="2676041"/>
                  <a:pt x="922818" y="4014061"/>
                </a:cubicBezTo>
                <a:lnTo>
                  <a:pt x="0" y="357801"/>
                </a:lnTo>
                <a:lnTo>
                  <a:pt x="8418" y="216976"/>
                </a:lnTo>
                <a:close/>
              </a:path>
            </a:pathLst>
          </a:custGeom>
          <a:gradFill>
            <a:gsLst>
              <a:gs pos="0">
                <a:schemeClr val="tx1">
                  <a:alpha val="13000"/>
                </a:schemeClr>
              </a:gs>
              <a:gs pos="51000">
                <a:schemeClr val="tx1">
                  <a:alpha val="16000"/>
                </a:schemeClr>
              </a:gs>
              <a:gs pos="100000">
                <a:schemeClr val="tx1">
                  <a:alpha val="32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3"/>
          <a:stretch>
            <a:fillRect/>
          </a:stretch>
        </p:blipFill>
        <p:spPr>
          <a:xfrm>
            <a:off x="5037966" y="2656120"/>
            <a:ext cx="5419398" cy="3909250"/>
          </a:xfrm>
          <a:prstGeom prst="rect">
            <a:avLst/>
          </a:prstGeom>
          <a:ln w="63500">
            <a:solidFill>
              <a:srgbClr val="00B0F0"/>
            </a:solidFill>
          </a:ln>
        </p:spPr>
      </p:pic>
      <p:cxnSp>
        <p:nvCxnSpPr>
          <p:cNvPr id="14" name="Straight Connector 13"/>
          <p:cNvCxnSpPr/>
          <p:nvPr/>
        </p:nvCxnSpPr>
        <p:spPr>
          <a:xfrm flipH="1">
            <a:off x="5336521" y="5696262"/>
            <a:ext cx="5441407" cy="0"/>
          </a:xfrm>
          <a:prstGeom prst="line">
            <a:avLst/>
          </a:prstGeom>
          <a:ln w="635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610482" y="5992297"/>
            <a:ext cx="3962880" cy="461665"/>
          </a:xfrm>
          <a:prstGeom prst="rect">
            <a:avLst/>
          </a:prstGeom>
          <a:solidFill>
            <a:srgbClr val="FFFF00"/>
          </a:solidFill>
          <a:ln w="57150">
            <a:solidFill>
              <a:srgbClr val="FF0000"/>
            </a:solidFill>
          </a:ln>
        </p:spPr>
        <p:txBody>
          <a:bodyPr wrap="none" rtlCol="0">
            <a:spAutoFit/>
          </a:bodyPr>
          <a:lstStyle/>
          <a:p>
            <a:r>
              <a:rPr lang="en-US" sz="2400" b="1" dirty="0">
                <a:solidFill>
                  <a:srgbClr val="002060"/>
                </a:solidFill>
              </a:rPr>
              <a:t>Align Rotation to These Edges</a:t>
            </a:r>
          </a:p>
        </p:txBody>
      </p:sp>
      <p:cxnSp>
        <p:nvCxnSpPr>
          <p:cNvPr id="16" name="Straight Connector 15"/>
          <p:cNvCxnSpPr/>
          <p:nvPr/>
        </p:nvCxnSpPr>
        <p:spPr>
          <a:xfrm flipH="1">
            <a:off x="9516893" y="2278505"/>
            <a:ext cx="1861" cy="3713792"/>
          </a:xfrm>
          <a:prstGeom prst="line">
            <a:avLst/>
          </a:prstGeom>
          <a:ln w="635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4141530" y="2968051"/>
            <a:ext cx="1" cy="3889949"/>
          </a:xfrm>
          <a:prstGeom prst="line">
            <a:avLst/>
          </a:prstGeom>
          <a:ln w="635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213341" y="2908090"/>
            <a:ext cx="3815142" cy="0"/>
          </a:xfrm>
          <a:prstGeom prst="line">
            <a:avLst/>
          </a:prstGeom>
          <a:ln w="635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348842" y="2777868"/>
            <a:ext cx="190803" cy="190183"/>
          </a:xfrm>
          <a:prstGeom prst="ellipse">
            <a:avLst/>
          </a:prstGeom>
          <a:noFill/>
          <a:ln w="66675">
            <a:solidFill>
              <a:srgbClr val="FFC000">
                <a:alpha val="82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028483" y="2777868"/>
            <a:ext cx="190803" cy="190183"/>
          </a:xfrm>
          <a:prstGeom prst="ellipse">
            <a:avLst/>
          </a:prstGeom>
          <a:noFill/>
          <a:ln w="66675">
            <a:solidFill>
              <a:srgbClr val="FFC000">
                <a:alpha val="82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028483" y="6276075"/>
            <a:ext cx="190803" cy="190183"/>
          </a:xfrm>
          <a:prstGeom prst="ellipse">
            <a:avLst/>
          </a:prstGeom>
          <a:noFill/>
          <a:ln w="66675">
            <a:solidFill>
              <a:srgbClr val="FFC000">
                <a:alpha val="82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1053823" y="689352"/>
            <a:ext cx="1055597" cy="1347792"/>
          </a:xfrm>
          <a:prstGeom prst="rect">
            <a:avLst/>
          </a:prstGeom>
          <a:solidFill>
            <a:srgbClr val="FFFF00"/>
          </a:solidFill>
          <a:ln w="57150">
            <a:solidFill>
              <a:srgbClr val="FF0000"/>
            </a:solidFill>
          </a:ln>
        </p:spPr>
        <p:txBody>
          <a:bodyPr wrap="square" rtlCol="0">
            <a:spAutoFit/>
          </a:bodyPr>
          <a:lstStyle/>
          <a:p>
            <a:r>
              <a:rPr lang="en-US" sz="1600" b="1" dirty="0"/>
              <a:t>Replace </a:t>
            </a:r>
            <a:r>
              <a:rPr lang="en-US" sz="1600" b="1"/>
              <a:t>these images </a:t>
            </a:r>
            <a:r>
              <a:rPr lang="en-US" sz="1600" b="1" dirty="0"/>
              <a:t>with your own</a:t>
            </a:r>
          </a:p>
        </p:txBody>
      </p:sp>
    </p:spTree>
    <p:extLst>
      <p:ext uri="{BB962C8B-B14F-4D97-AF65-F5344CB8AC3E}">
        <p14:creationId xmlns:p14="http://schemas.microsoft.com/office/powerpoint/2010/main" val="1661585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a:xfrm>
            <a:off x="354058" y="2601616"/>
            <a:ext cx="3846943" cy="38469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25624" y="-31482"/>
            <a:ext cx="10515600" cy="1325563"/>
          </a:xfrm>
        </p:spPr>
        <p:txBody>
          <a:bodyPr>
            <a:normAutofit/>
          </a:bodyPr>
          <a:lstStyle/>
          <a:p>
            <a:r>
              <a:rPr lang="en-US" dirty="0"/>
              <a:t>Identify a visible </a:t>
            </a:r>
            <a:r>
              <a:rPr lang="en-US"/>
              <a:t>feature to </a:t>
            </a:r>
            <a:r>
              <a:rPr lang="en-US" dirty="0"/>
              <a:t>which we can align the 2 cut angles, and offset from that feature</a:t>
            </a:r>
          </a:p>
        </p:txBody>
      </p:sp>
      <p:sp>
        <p:nvSpPr>
          <p:cNvPr id="3" name="Content Placeholder 2"/>
          <p:cNvSpPr>
            <a:spLocks noGrp="1"/>
          </p:cNvSpPr>
          <p:nvPr>
            <p:ph idx="1"/>
          </p:nvPr>
        </p:nvSpPr>
        <p:spPr>
          <a:xfrm>
            <a:off x="446036" y="1359694"/>
            <a:ext cx="10515600" cy="760827"/>
          </a:xfrm>
        </p:spPr>
        <p:txBody>
          <a:bodyPr>
            <a:normAutofit fontScale="92500" lnSpcReduction="10000"/>
          </a:bodyPr>
          <a:lstStyle/>
          <a:p>
            <a:r>
              <a:rPr lang="en-US" dirty="0"/>
              <a:t>Show a feature at the Edge of your die, and the offset from that feature</a:t>
            </a:r>
          </a:p>
          <a:p>
            <a:pPr lvl="1"/>
            <a:r>
              <a:rPr lang="en-US" dirty="0"/>
              <a:t>We align this at only one point, one for each cut-angle, called “Cut Position”</a:t>
            </a:r>
          </a:p>
        </p:txBody>
      </p:sp>
      <p:pic>
        <p:nvPicPr>
          <p:cNvPr id="4" name="Picture 3"/>
          <p:cNvPicPr>
            <a:picLocks noChangeAspect="1"/>
          </p:cNvPicPr>
          <p:nvPr/>
        </p:nvPicPr>
        <p:blipFill>
          <a:blip r:embed="rId2">
            <a:clrChange>
              <a:clrFrom>
                <a:srgbClr val="FFFFFF"/>
              </a:clrFrom>
              <a:clrTo>
                <a:srgbClr val="FFFFFF">
                  <a:alpha val="0"/>
                </a:srgbClr>
              </a:clrTo>
            </a:clrChange>
          </a:blip>
          <a:stretch>
            <a:fillRect/>
          </a:stretch>
        </p:blipFill>
        <p:spPr>
          <a:xfrm>
            <a:off x="213341" y="2603715"/>
            <a:ext cx="3991199" cy="4254285"/>
          </a:xfrm>
          <a:prstGeom prst="rect">
            <a:avLst/>
          </a:prstGeom>
        </p:spPr>
      </p:pic>
      <p:grpSp>
        <p:nvGrpSpPr>
          <p:cNvPr id="16" name="Group 15"/>
          <p:cNvGrpSpPr/>
          <p:nvPr/>
        </p:nvGrpSpPr>
        <p:grpSpPr>
          <a:xfrm>
            <a:off x="731942" y="2340419"/>
            <a:ext cx="3098526" cy="4274694"/>
            <a:chOff x="731942" y="2340419"/>
            <a:chExt cx="3098526" cy="4274694"/>
          </a:xfrm>
        </p:grpSpPr>
        <p:cxnSp>
          <p:nvCxnSpPr>
            <p:cNvPr id="6" name="Straight Connector 5"/>
            <p:cNvCxnSpPr/>
            <p:nvPr/>
          </p:nvCxnSpPr>
          <p:spPr>
            <a:xfrm flipH="1">
              <a:off x="731942" y="2349943"/>
              <a:ext cx="1" cy="4265170"/>
            </a:xfrm>
            <a:prstGeom prst="line">
              <a:avLst/>
            </a:prstGeom>
            <a:ln w="635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1117704" y="2349943"/>
              <a:ext cx="1" cy="4265170"/>
            </a:xfrm>
            <a:prstGeom prst="line">
              <a:avLst/>
            </a:prstGeom>
            <a:ln w="635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1498705" y="2345181"/>
              <a:ext cx="1" cy="4265170"/>
            </a:xfrm>
            <a:prstGeom prst="line">
              <a:avLst/>
            </a:prstGeom>
            <a:ln w="635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1884467" y="2345181"/>
              <a:ext cx="1" cy="4265170"/>
            </a:xfrm>
            <a:prstGeom prst="line">
              <a:avLst/>
            </a:prstGeom>
            <a:ln w="635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2270229" y="2345181"/>
              <a:ext cx="1" cy="4265170"/>
            </a:xfrm>
            <a:prstGeom prst="line">
              <a:avLst/>
            </a:prstGeom>
            <a:ln w="635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655991" y="2345181"/>
              <a:ext cx="1" cy="4265170"/>
            </a:xfrm>
            <a:prstGeom prst="line">
              <a:avLst/>
            </a:prstGeom>
            <a:ln w="635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3036992" y="2340419"/>
              <a:ext cx="1" cy="4265170"/>
            </a:xfrm>
            <a:prstGeom prst="line">
              <a:avLst/>
            </a:prstGeom>
            <a:ln w="635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3422754" y="2340419"/>
              <a:ext cx="1" cy="4265170"/>
            </a:xfrm>
            <a:prstGeom prst="line">
              <a:avLst/>
            </a:prstGeom>
            <a:ln w="635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3830467" y="2349943"/>
              <a:ext cx="1" cy="4265170"/>
            </a:xfrm>
            <a:prstGeom prst="line">
              <a:avLst/>
            </a:prstGeom>
            <a:ln w="63500">
              <a:solidFill>
                <a:srgbClr val="FF0000"/>
              </a:solidFill>
              <a:prstDash val="sysDash"/>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p:nvGrpSpPr>
        <p:grpSpPr>
          <a:xfrm rot="5400000">
            <a:off x="809814" y="2392806"/>
            <a:ext cx="3098526" cy="4274694"/>
            <a:chOff x="731942" y="2340419"/>
            <a:chExt cx="3098526" cy="4274694"/>
          </a:xfrm>
        </p:grpSpPr>
        <p:cxnSp>
          <p:nvCxnSpPr>
            <p:cNvPr id="18" name="Straight Connector 17"/>
            <p:cNvCxnSpPr/>
            <p:nvPr/>
          </p:nvCxnSpPr>
          <p:spPr>
            <a:xfrm flipH="1">
              <a:off x="731942" y="2349943"/>
              <a:ext cx="1" cy="4265170"/>
            </a:xfrm>
            <a:prstGeom prst="line">
              <a:avLst/>
            </a:prstGeom>
            <a:ln w="63500">
              <a:solidFill>
                <a:srgbClr val="92D050"/>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1117704" y="2349943"/>
              <a:ext cx="1" cy="4265170"/>
            </a:xfrm>
            <a:prstGeom prst="line">
              <a:avLst/>
            </a:prstGeom>
            <a:ln w="63500">
              <a:solidFill>
                <a:srgbClr val="92D050"/>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1498705" y="2345181"/>
              <a:ext cx="1" cy="4265170"/>
            </a:xfrm>
            <a:prstGeom prst="line">
              <a:avLst/>
            </a:prstGeom>
            <a:ln w="63500">
              <a:solidFill>
                <a:srgbClr val="92D050"/>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1884467" y="2345181"/>
              <a:ext cx="1" cy="4265170"/>
            </a:xfrm>
            <a:prstGeom prst="line">
              <a:avLst/>
            </a:prstGeom>
            <a:ln w="63500">
              <a:solidFill>
                <a:srgbClr val="92D050"/>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2270229" y="2345181"/>
              <a:ext cx="1" cy="4265170"/>
            </a:xfrm>
            <a:prstGeom prst="line">
              <a:avLst/>
            </a:prstGeom>
            <a:ln w="63500">
              <a:solidFill>
                <a:srgbClr val="92D050"/>
              </a:solidFill>
              <a:prstDash val="sys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2655991" y="2345181"/>
              <a:ext cx="1" cy="4265170"/>
            </a:xfrm>
            <a:prstGeom prst="line">
              <a:avLst/>
            </a:prstGeom>
            <a:ln w="63500">
              <a:solidFill>
                <a:srgbClr val="92D050"/>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3036992" y="2340419"/>
              <a:ext cx="1" cy="4265170"/>
            </a:xfrm>
            <a:prstGeom prst="line">
              <a:avLst/>
            </a:prstGeom>
            <a:ln w="63500">
              <a:solidFill>
                <a:srgbClr val="92D050"/>
              </a:solidFill>
              <a:prstDash val="sys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3422754" y="2340419"/>
              <a:ext cx="1" cy="4265170"/>
            </a:xfrm>
            <a:prstGeom prst="line">
              <a:avLst/>
            </a:prstGeom>
            <a:ln w="63500">
              <a:solidFill>
                <a:srgbClr val="92D050"/>
              </a:solidFill>
              <a:prstDash val="sys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3830467" y="2349943"/>
              <a:ext cx="1" cy="4265170"/>
            </a:xfrm>
            <a:prstGeom prst="line">
              <a:avLst/>
            </a:prstGeom>
            <a:ln w="63500">
              <a:solidFill>
                <a:srgbClr val="92D050"/>
              </a:solidFill>
              <a:prstDash val="sysDash"/>
            </a:ln>
          </p:spPr>
          <p:style>
            <a:lnRef idx="1">
              <a:schemeClr val="accent1"/>
            </a:lnRef>
            <a:fillRef idx="0">
              <a:schemeClr val="accent1"/>
            </a:fillRef>
            <a:effectRef idx="0">
              <a:schemeClr val="accent1"/>
            </a:effectRef>
            <a:fontRef idx="minor">
              <a:schemeClr val="tx1"/>
            </a:fontRef>
          </p:style>
        </p:cxnSp>
      </p:grpSp>
      <p:sp>
        <p:nvSpPr>
          <p:cNvPr id="27" name="TextBox 26"/>
          <p:cNvSpPr txBox="1"/>
          <p:nvPr/>
        </p:nvSpPr>
        <p:spPr>
          <a:xfrm>
            <a:off x="3011009" y="1981608"/>
            <a:ext cx="1527982" cy="400110"/>
          </a:xfrm>
          <a:prstGeom prst="rect">
            <a:avLst/>
          </a:prstGeom>
          <a:noFill/>
        </p:spPr>
        <p:txBody>
          <a:bodyPr wrap="none" rtlCol="0">
            <a:spAutoFit/>
          </a:bodyPr>
          <a:lstStyle/>
          <a:p>
            <a:r>
              <a:rPr lang="en-US" sz="2000" b="1" dirty="0">
                <a:solidFill>
                  <a:srgbClr val="FF0000"/>
                </a:solidFill>
              </a:rPr>
              <a:t>Cut Angle #1</a:t>
            </a:r>
          </a:p>
        </p:txBody>
      </p:sp>
      <p:sp>
        <p:nvSpPr>
          <p:cNvPr id="28" name="TextBox 27"/>
          <p:cNvSpPr txBox="1"/>
          <p:nvPr/>
        </p:nvSpPr>
        <p:spPr>
          <a:xfrm>
            <a:off x="4495290" y="5875198"/>
            <a:ext cx="1527982" cy="400110"/>
          </a:xfrm>
          <a:prstGeom prst="rect">
            <a:avLst/>
          </a:prstGeom>
          <a:noFill/>
        </p:spPr>
        <p:txBody>
          <a:bodyPr wrap="none" rtlCol="0">
            <a:spAutoFit/>
          </a:bodyPr>
          <a:lstStyle/>
          <a:p>
            <a:r>
              <a:rPr lang="en-US" sz="2000" b="1">
                <a:solidFill>
                  <a:srgbClr val="92D050"/>
                </a:solidFill>
              </a:rPr>
              <a:t>Cut Angle #2</a:t>
            </a:r>
            <a:endParaRPr lang="en-US" sz="2000" b="1" dirty="0">
              <a:solidFill>
                <a:srgbClr val="92D050"/>
              </a:solidFill>
            </a:endParaRPr>
          </a:p>
        </p:txBody>
      </p:sp>
      <p:sp>
        <p:nvSpPr>
          <p:cNvPr id="29" name="Freeform 28"/>
          <p:cNvSpPr/>
          <p:nvPr/>
        </p:nvSpPr>
        <p:spPr>
          <a:xfrm>
            <a:off x="3899621" y="2554848"/>
            <a:ext cx="2919041" cy="4132896"/>
          </a:xfrm>
          <a:custGeom>
            <a:avLst/>
            <a:gdLst>
              <a:gd name="connsiteX0" fmla="*/ 30996 w 960895"/>
              <a:gd name="connsiteY0" fmla="*/ 216976 h 4014061"/>
              <a:gd name="connsiteX1" fmla="*/ 960895 w 960895"/>
              <a:gd name="connsiteY1" fmla="*/ 0 h 4014061"/>
              <a:gd name="connsiteX2" fmla="*/ 945396 w 960895"/>
              <a:gd name="connsiteY2" fmla="*/ 4014061 h 4014061"/>
              <a:gd name="connsiteX3" fmla="*/ 0 w 960895"/>
              <a:gd name="connsiteY3" fmla="*/ 402956 h 4014061"/>
              <a:gd name="connsiteX4" fmla="*/ 30996 w 960895"/>
              <a:gd name="connsiteY4" fmla="*/ 216976 h 4014061"/>
              <a:gd name="connsiteX0" fmla="*/ 8418 w 938317"/>
              <a:gd name="connsiteY0" fmla="*/ 216976 h 4014061"/>
              <a:gd name="connsiteX1" fmla="*/ 938317 w 938317"/>
              <a:gd name="connsiteY1" fmla="*/ 0 h 4014061"/>
              <a:gd name="connsiteX2" fmla="*/ 922818 w 938317"/>
              <a:gd name="connsiteY2" fmla="*/ 4014061 h 4014061"/>
              <a:gd name="connsiteX3" fmla="*/ 0 w 938317"/>
              <a:gd name="connsiteY3" fmla="*/ 357801 h 4014061"/>
              <a:gd name="connsiteX4" fmla="*/ 8418 w 938317"/>
              <a:gd name="connsiteY4" fmla="*/ 216976 h 401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8317" h="4014061">
                <a:moveTo>
                  <a:pt x="8418" y="216976"/>
                </a:moveTo>
                <a:lnTo>
                  <a:pt x="938317" y="0"/>
                </a:lnTo>
                <a:cubicBezTo>
                  <a:pt x="933151" y="1338020"/>
                  <a:pt x="927984" y="2676041"/>
                  <a:pt x="922818" y="4014061"/>
                </a:cubicBezTo>
                <a:lnTo>
                  <a:pt x="0" y="357801"/>
                </a:lnTo>
                <a:lnTo>
                  <a:pt x="8418" y="216976"/>
                </a:lnTo>
                <a:close/>
              </a:path>
            </a:pathLst>
          </a:custGeom>
          <a:gradFill>
            <a:gsLst>
              <a:gs pos="0">
                <a:schemeClr val="tx1">
                  <a:alpha val="13000"/>
                </a:schemeClr>
              </a:gs>
              <a:gs pos="51000">
                <a:schemeClr val="tx1">
                  <a:alpha val="16000"/>
                </a:schemeClr>
              </a:gs>
              <a:gs pos="100000">
                <a:schemeClr val="tx1">
                  <a:alpha val="32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3642347" y="2753428"/>
            <a:ext cx="415531" cy="409644"/>
          </a:xfrm>
          <a:prstGeom prst="ellipse">
            <a:avLst/>
          </a:prstGeom>
          <a:noFill/>
          <a:ln w="66675">
            <a:solidFill>
              <a:schemeClr val="tx1">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p:cNvPicPr>
            <a:picLocks noChangeAspect="1"/>
          </p:cNvPicPr>
          <p:nvPr/>
        </p:nvPicPr>
        <p:blipFill>
          <a:blip r:embed="rId3"/>
          <a:stretch>
            <a:fillRect/>
          </a:stretch>
        </p:blipFill>
        <p:spPr>
          <a:xfrm>
            <a:off x="6756594" y="2506662"/>
            <a:ext cx="3596971" cy="4254285"/>
          </a:xfrm>
          <a:prstGeom prst="rect">
            <a:avLst/>
          </a:prstGeom>
          <a:ln w="47625">
            <a:solidFill>
              <a:schemeClr val="tx1"/>
            </a:solidFill>
          </a:ln>
        </p:spPr>
      </p:pic>
      <p:cxnSp>
        <p:nvCxnSpPr>
          <p:cNvPr id="32" name="Straight Connector 31"/>
          <p:cNvCxnSpPr/>
          <p:nvPr/>
        </p:nvCxnSpPr>
        <p:spPr>
          <a:xfrm>
            <a:off x="10174147" y="2371725"/>
            <a:ext cx="33302" cy="4382156"/>
          </a:xfrm>
          <a:prstGeom prst="line">
            <a:avLst/>
          </a:prstGeom>
          <a:ln w="635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flipH="1">
            <a:off x="8668885" y="4389415"/>
            <a:ext cx="1" cy="4265170"/>
          </a:xfrm>
          <a:prstGeom prst="line">
            <a:avLst/>
          </a:prstGeom>
          <a:ln w="63500">
            <a:solidFill>
              <a:srgbClr val="92D050"/>
            </a:solidFill>
            <a:prstDash val="sysDash"/>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9967162" y="2037424"/>
            <a:ext cx="1260281" cy="338554"/>
          </a:xfrm>
          <a:prstGeom prst="rect">
            <a:avLst/>
          </a:prstGeom>
          <a:noFill/>
        </p:spPr>
        <p:txBody>
          <a:bodyPr wrap="none" rtlCol="0">
            <a:spAutoFit/>
          </a:bodyPr>
          <a:lstStyle/>
          <a:p>
            <a:r>
              <a:rPr lang="en-US" sz="1600" b="1" dirty="0">
                <a:solidFill>
                  <a:srgbClr val="FF0000"/>
                </a:solidFill>
              </a:rPr>
              <a:t>Cut Angle #1</a:t>
            </a:r>
          </a:p>
        </p:txBody>
      </p:sp>
      <p:cxnSp>
        <p:nvCxnSpPr>
          <p:cNvPr id="37" name="Straight Arrow Connector 36"/>
          <p:cNvCxnSpPr/>
          <p:nvPr/>
        </p:nvCxnSpPr>
        <p:spPr>
          <a:xfrm>
            <a:off x="9525965" y="3273368"/>
            <a:ext cx="590309" cy="0"/>
          </a:xfrm>
          <a:prstGeom prst="straightConnector1">
            <a:avLst/>
          </a:prstGeom>
          <a:ln w="508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9600578" y="2506662"/>
            <a:ext cx="2130634" cy="646331"/>
          </a:xfrm>
          <a:prstGeom prst="rect">
            <a:avLst/>
          </a:prstGeom>
          <a:solidFill>
            <a:srgbClr val="FFFF00">
              <a:alpha val="82000"/>
            </a:srgbClr>
          </a:solidFill>
          <a:ln w="57150">
            <a:solidFill>
              <a:srgbClr val="FF0000"/>
            </a:solidFill>
          </a:ln>
        </p:spPr>
        <p:txBody>
          <a:bodyPr wrap="square" rtlCol="0">
            <a:spAutoFit/>
          </a:bodyPr>
          <a:lstStyle/>
          <a:p>
            <a:r>
              <a:rPr lang="en-US" b="1" dirty="0">
                <a:solidFill>
                  <a:srgbClr val="002060"/>
                </a:solidFill>
              </a:rPr>
              <a:t>2200µm, from right edge of circle</a:t>
            </a:r>
          </a:p>
        </p:txBody>
      </p:sp>
      <p:cxnSp>
        <p:nvCxnSpPr>
          <p:cNvPr id="39" name="Straight Arrow Connector 38"/>
          <p:cNvCxnSpPr/>
          <p:nvPr/>
        </p:nvCxnSpPr>
        <p:spPr>
          <a:xfrm>
            <a:off x="8297509" y="6082237"/>
            <a:ext cx="0" cy="386142"/>
          </a:xfrm>
          <a:prstGeom prst="straightConnector1">
            <a:avLst/>
          </a:prstGeom>
          <a:ln w="50800">
            <a:solidFill>
              <a:srgbClr val="92D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7163725" y="5359432"/>
            <a:ext cx="2206289" cy="646331"/>
          </a:xfrm>
          <a:prstGeom prst="rect">
            <a:avLst/>
          </a:prstGeom>
          <a:solidFill>
            <a:srgbClr val="FFFF00">
              <a:alpha val="82000"/>
            </a:srgbClr>
          </a:solidFill>
          <a:ln w="57150">
            <a:solidFill>
              <a:srgbClr val="FF0000"/>
            </a:solidFill>
          </a:ln>
        </p:spPr>
        <p:txBody>
          <a:bodyPr wrap="square" rtlCol="0">
            <a:spAutoFit/>
          </a:bodyPr>
          <a:lstStyle/>
          <a:p>
            <a:r>
              <a:rPr lang="en-US" b="1" dirty="0">
                <a:solidFill>
                  <a:srgbClr val="002060"/>
                </a:solidFill>
              </a:rPr>
              <a:t>2400µm, from bottom edge of circle</a:t>
            </a:r>
          </a:p>
        </p:txBody>
      </p:sp>
      <p:sp>
        <p:nvSpPr>
          <p:cNvPr id="43" name="TextBox 42"/>
          <p:cNvSpPr txBox="1"/>
          <p:nvPr/>
        </p:nvSpPr>
        <p:spPr>
          <a:xfrm>
            <a:off x="10761657" y="6352722"/>
            <a:ext cx="1260281" cy="338554"/>
          </a:xfrm>
          <a:prstGeom prst="rect">
            <a:avLst/>
          </a:prstGeom>
          <a:noFill/>
        </p:spPr>
        <p:txBody>
          <a:bodyPr wrap="none" rtlCol="0">
            <a:spAutoFit/>
          </a:bodyPr>
          <a:lstStyle/>
          <a:p>
            <a:r>
              <a:rPr lang="en-US" sz="1600" b="1">
                <a:solidFill>
                  <a:srgbClr val="92D050"/>
                </a:solidFill>
              </a:rPr>
              <a:t>Cut Angle #2</a:t>
            </a:r>
            <a:endParaRPr lang="en-US" sz="1600" b="1" dirty="0">
              <a:solidFill>
                <a:srgbClr val="92D050"/>
              </a:solidFill>
            </a:endParaRPr>
          </a:p>
        </p:txBody>
      </p:sp>
      <p:sp>
        <p:nvSpPr>
          <p:cNvPr id="44" name="TextBox 43"/>
          <p:cNvSpPr txBox="1"/>
          <p:nvPr/>
        </p:nvSpPr>
        <p:spPr>
          <a:xfrm>
            <a:off x="11053823" y="573602"/>
            <a:ext cx="1055597" cy="1347792"/>
          </a:xfrm>
          <a:prstGeom prst="rect">
            <a:avLst/>
          </a:prstGeom>
          <a:solidFill>
            <a:srgbClr val="FFFF00"/>
          </a:solidFill>
          <a:ln w="57150">
            <a:solidFill>
              <a:srgbClr val="FF0000"/>
            </a:solidFill>
          </a:ln>
        </p:spPr>
        <p:txBody>
          <a:bodyPr wrap="square" rtlCol="0">
            <a:spAutoFit/>
          </a:bodyPr>
          <a:lstStyle/>
          <a:p>
            <a:r>
              <a:rPr lang="en-US" sz="1600" b="1" dirty="0"/>
              <a:t>Replace </a:t>
            </a:r>
            <a:r>
              <a:rPr lang="en-US" sz="1600" b="1"/>
              <a:t>these images </a:t>
            </a:r>
            <a:r>
              <a:rPr lang="en-US" sz="1600" b="1" dirty="0"/>
              <a:t>with your own</a:t>
            </a:r>
          </a:p>
        </p:txBody>
      </p:sp>
      <p:sp>
        <p:nvSpPr>
          <p:cNvPr id="5" name="TextBox 4"/>
          <p:cNvSpPr txBox="1"/>
          <p:nvPr/>
        </p:nvSpPr>
        <p:spPr>
          <a:xfrm>
            <a:off x="4086972" y="2697118"/>
            <a:ext cx="2315249" cy="369332"/>
          </a:xfrm>
          <a:prstGeom prst="rect">
            <a:avLst/>
          </a:prstGeom>
          <a:noFill/>
        </p:spPr>
        <p:txBody>
          <a:bodyPr wrap="none" rtlCol="0">
            <a:spAutoFit/>
          </a:bodyPr>
          <a:lstStyle/>
          <a:p>
            <a:r>
              <a:rPr lang="en-US" dirty="0"/>
              <a:t>Zoom-in of this region:</a:t>
            </a:r>
          </a:p>
        </p:txBody>
      </p:sp>
    </p:spTree>
    <p:extLst>
      <p:ext uri="{BB962C8B-B14F-4D97-AF65-F5344CB8AC3E}">
        <p14:creationId xmlns:p14="http://schemas.microsoft.com/office/powerpoint/2010/main" val="2594247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6162153" y="2223921"/>
            <a:ext cx="3846943" cy="38469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0"/>
            <a:ext cx="10515600" cy="1325563"/>
          </a:xfrm>
        </p:spPr>
        <p:txBody>
          <a:bodyPr/>
          <a:lstStyle/>
          <a:p>
            <a:r>
              <a:rPr lang="en-US" dirty="0"/>
              <a:t>Distance between cuts and number of cuts</a:t>
            </a:r>
          </a:p>
        </p:txBody>
      </p:sp>
      <p:sp>
        <p:nvSpPr>
          <p:cNvPr id="3" name="Content Placeholder 2"/>
          <p:cNvSpPr>
            <a:spLocks noGrp="1"/>
          </p:cNvSpPr>
          <p:nvPr>
            <p:ph idx="1"/>
          </p:nvPr>
        </p:nvSpPr>
        <p:spPr>
          <a:xfrm>
            <a:off x="838200" y="898358"/>
            <a:ext cx="10515600" cy="1812758"/>
          </a:xfrm>
        </p:spPr>
        <p:txBody>
          <a:bodyPr>
            <a:normAutofit fontScale="77500" lnSpcReduction="20000"/>
          </a:bodyPr>
          <a:lstStyle/>
          <a:p>
            <a:r>
              <a:rPr lang="en-US" dirty="0"/>
              <a:t>Using the previous “Cut Position”, the program will just step a certain distance and re-cut, a specified number of times.</a:t>
            </a:r>
          </a:p>
          <a:p>
            <a:r>
              <a:rPr lang="en-US" dirty="0"/>
              <a:t>In the program, this is called </a:t>
            </a:r>
          </a:p>
          <a:p>
            <a:pPr lvl="1"/>
            <a:r>
              <a:rPr lang="en-US" dirty="0"/>
              <a:t>“Step Index”: Distance between cuts</a:t>
            </a:r>
          </a:p>
          <a:p>
            <a:pPr lvl="1"/>
            <a:r>
              <a:rPr lang="en-US" dirty="0"/>
              <a:t>“Cut No.”: Number of cuts</a:t>
            </a:r>
          </a:p>
          <a:p>
            <a:pPr lvl="1"/>
            <a:r>
              <a:rPr lang="en-US" dirty="0"/>
              <a:t>These may be different for each Cut Angle</a:t>
            </a:r>
          </a:p>
        </p:txBody>
      </p:sp>
      <p:pic>
        <p:nvPicPr>
          <p:cNvPr id="4" name="Picture 3"/>
          <p:cNvPicPr>
            <a:picLocks noChangeAspect="1"/>
          </p:cNvPicPr>
          <p:nvPr/>
        </p:nvPicPr>
        <p:blipFill>
          <a:blip r:embed="rId2">
            <a:clrChange>
              <a:clrFrom>
                <a:srgbClr val="FFFFFF"/>
              </a:clrFrom>
              <a:clrTo>
                <a:srgbClr val="FFFFFF">
                  <a:alpha val="0"/>
                </a:srgbClr>
              </a:clrTo>
            </a:clrChange>
          </a:blip>
          <a:stretch>
            <a:fillRect/>
          </a:stretch>
        </p:blipFill>
        <p:spPr>
          <a:xfrm>
            <a:off x="6036625" y="2223921"/>
            <a:ext cx="3991199" cy="4254285"/>
          </a:xfrm>
          <a:prstGeom prst="rect">
            <a:avLst/>
          </a:prstGeom>
        </p:spPr>
      </p:pic>
      <p:grpSp>
        <p:nvGrpSpPr>
          <p:cNvPr id="5" name="Group 4"/>
          <p:cNvGrpSpPr/>
          <p:nvPr/>
        </p:nvGrpSpPr>
        <p:grpSpPr>
          <a:xfrm>
            <a:off x="6555226" y="1960625"/>
            <a:ext cx="3098526" cy="4274694"/>
            <a:chOff x="731942" y="2340419"/>
            <a:chExt cx="3098526" cy="4274694"/>
          </a:xfrm>
        </p:grpSpPr>
        <p:cxnSp>
          <p:nvCxnSpPr>
            <p:cNvPr id="6" name="Straight Connector 5"/>
            <p:cNvCxnSpPr/>
            <p:nvPr/>
          </p:nvCxnSpPr>
          <p:spPr>
            <a:xfrm flipH="1">
              <a:off x="731942" y="2349943"/>
              <a:ext cx="1" cy="4265170"/>
            </a:xfrm>
            <a:prstGeom prst="line">
              <a:avLst/>
            </a:prstGeom>
            <a:ln w="635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1117704" y="2349943"/>
              <a:ext cx="1" cy="4265170"/>
            </a:xfrm>
            <a:prstGeom prst="line">
              <a:avLst/>
            </a:prstGeom>
            <a:ln w="635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1498705" y="2345181"/>
              <a:ext cx="1" cy="4265170"/>
            </a:xfrm>
            <a:prstGeom prst="line">
              <a:avLst/>
            </a:prstGeom>
            <a:ln w="635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1884467" y="2345181"/>
              <a:ext cx="1" cy="4265170"/>
            </a:xfrm>
            <a:prstGeom prst="line">
              <a:avLst/>
            </a:prstGeom>
            <a:ln w="635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2270229" y="2345181"/>
              <a:ext cx="1" cy="4265170"/>
            </a:xfrm>
            <a:prstGeom prst="line">
              <a:avLst/>
            </a:prstGeom>
            <a:ln w="635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2655991" y="2345181"/>
              <a:ext cx="1" cy="4265170"/>
            </a:xfrm>
            <a:prstGeom prst="line">
              <a:avLst/>
            </a:prstGeom>
            <a:ln w="635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3036992" y="2340419"/>
              <a:ext cx="1" cy="4265170"/>
            </a:xfrm>
            <a:prstGeom prst="line">
              <a:avLst/>
            </a:prstGeom>
            <a:ln w="635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3422754" y="2340419"/>
              <a:ext cx="1" cy="4265170"/>
            </a:xfrm>
            <a:prstGeom prst="line">
              <a:avLst/>
            </a:prstGeom>
            <a:ln w="635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3830467" y="2349943"/>
              <a:ext cx="1" cy="4265170"/>
            </a:xfrm>
            <a:prstGeom prst="line">
              <a:avLst/>
            </a:prstGeom>
            <a:ln w="63500">
              <a:solidFill>
                <a:srgbClr val="FF0000"/>
              </a:solidFill>
              <a:prstDash val="sysDash"/>
            </a:ln>
          </p:spPr>
          <p:style>
            <a:lnRef idx="1">
              <a:schemeClr val="accent1"/>
            </a:lnRef>
            <a:fillRef idx="0">
              <a:schemeClr val="accent1"/>
            </a:fillRef>
            <a:effectRef idx="0">
              <a:schemeClr val="accent1"/>
            </a:effectRef>
            <a:fontRef idx="minor">
              <a:schemeClr val="tx1"/>
            </a:fontRef>
          </p:style>
        </p:cxnSp>
      </p:grpSp>
      <p:grpSp>
        <p:nvGrpSpPr>
          <p:cNvPr id="15" name="Group 14"/>
          <p:cNvGrpSpPr/>
          <p:nvPr/>
        </p:nvGrpSpPr>
        <p:grpSpPr>
          <a:xfrm rot="5400000">
            <a:off x="6633098" y="2013012"/>
            <a:ext cx="3098526" cy="4274694"/>
            <a:chOff x="731942" y="2340419"/>
            <a:chExt cx="3098526" cy="4274694"/>
          </a:xfrm>
        </p:grpSpPr>
        <p:cxnSp>
          <p:nvCxnSpPr>
            <p:cNvPr id="16" name="Straight Connector 15"/>
            <p:cNvCxnSpPr/>
            <p:nvPr/>
          </p:nvCxnSpPr>
          <p:spPr>
            <a:xfrm flipH="1">
              <a:off x="731942" y="2349943"/>
              <a:ext cx="1" cy="4265170"/>
            </a:xfrm>
            <a:prstGeom prst="line">
              <a:avLst/>
            </a:prstGeom>
            <a:ln w="63500">
              <a:solidFill>
                <a:srgbClr val="92D050"/>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1117704" y="2349943"/>
              <a:ext cx="1" cy="4265170"/>
            </a:xfrm>
            <a:prstGeom prst="line">
              <a:avLst/>
            </a:prstGeom>
            <a:ln w="63500">
              <a:solidFill>
                <a:srgbClr val="92D050"/>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1498705" y="2345181"/>
              <a:ext cx="1" cy="4265170"/>
            </a:xfrm>
            <a:prstGeom prst="line">
              <a:avLst/>
            </a:prstGeom>
            <a:ln w="63500">
              <a:solidFill>
                <a:srgbClr val="92D050"/>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1884467" y="2345181"/>
              <a:ext cx="1" cy="4265170"/>
            </a:xfrm>
            <a:prstGeom prst="line">
              <a:avLst/>
            </a:prstGeom>
            <a:ln w="63500">
              <a:solidFill>
                <a:srgbClr val="92D050"/>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2270229" y="2345181"/>
              <a:ext cx="1" cy="4265170"/>
            </a:xfrm>
            <a:prstGeom prst="line">
              <a:avLst/>
            </a:prstGeom>
            <a:ln w="63500">
              <a:solidFill>
                <a:srgbClr val="92D050"/>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2655991" y="2345181"/>
              <a:ext cx="1" cy="4265170"/>
            </a:xfrm>
            <a:prstGeom prst="line">
              <a:avLst/>
            </a:prstGeom>
            <a:ln w="63500">
              <a:solidFill>
                <a:srgbClr val="92D050"/>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3036992" y="2340419"/>
              <a:ext cx="1" cy="4265170"/>
            </a:xfrm>
            <a:prstGeom prst="line">
              <a:avLst/>
            </a:prstGeom>
            <a:ln w="63500">
              <a:solidFill>
                <a:srgbClr val="92D050"/>
              </a:solidFill>
              <a:prstDash val="sys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3422754" y="2340419"/>
              <a:ext cx="1" cy="4265170"/>
            </a:xfrm>
            <a:prstGeom prst="line">
              <a:avLst/>
            </a:prstGeom>
            <a:ln w="63500">
              <a:solidFill>
                <a:srgbClr val="92D050"/>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3830467" y="2349943"/>
              <a:ext cx="1" cy="4265170"/>
            </a:xfrm>
            <a:prstGeom prst="line">
              <a:avLst/>
            </a:prstGeom>
            <a:ln w="63500">
              <a:solidFill>
                <a:srgbClr val="92D050"/>
              </a:solidFill>
              <a:prstDash val="sysDash"/>
            </a:ln>
          </p:spPr>
          <p:style>
            <a:lnRef idx="1">
              <a:schemeClr val="accent1"/>
            </a:lnRef>
            <a:fillRef idx="0">
              <a:schemeClr val="accent1"/>
            </a:fillRef>
            <a:effectRef idx="0">
              <a:schemeClr val="accent1"/>
            </a:effectRef>
            <a:fontRef idx="minor">
              <a:schemeClr val="tx1"/>
            </a:fontRef>
          </p:style>
        </p:cxnSp>
      </p:grpSp>
      <p:sp>
        <p:nvSpPr>
          <p:cNvPr id="25" name="TextBox 24"/>
          <p:cNvSpPr txBox="1"/>
          <p:nvPr/>
        </p:nvSpPr>
        <p:spPr>
          <a:xfrm>
            <a:off x="5997710" y="1346352"/>
            <a:ext cx="2308645" cy="400110"/>
          </a:xfrm>
          <a:prstGeom prst="rect">
            <a:avLst/>
          </a:prstGeom>
          <a:solidFill>
            <a:srgbClr val="FFFF00"/>
          </a:solidFill>
          <a:ln w="38100">
            <a:solidFill>
              <a:srgbClr val="FF0000"/>
            </a:solidFill>
          </a:ln>
        </p:spPr>
        <p:txBody>
          <a:bodyPr wrap="none" rtlCol="0">
            <a:spAutoFit/>
          </a:bodyPr>
          <a:lstStyle/>
          <a:p>
            <a:r>
              <a:rPr lang="en-US" sz="2000" b="1" dirty="0">
                <a:solidFill>
                  <a:srgbClr val="FF0000"/>
                </a:solidFill>
              </a:rPr>
              <a:t>Cut Angle #1: 9 Cuts</a:t>
            </a:r>
          </a:p>
        </p:txBody>
      </p:sp>
      <p:sp>
        <p:nvSpPr>
          <p:cNvPr id="26" name="TextBox 25"/>
          <p:cNvSpPr txBox="1"/>
          <p:nvPr/>
        </p:nvSpPr>
        <p:spPr>
          <a:xfrm>
            <a:off x="4343781" y="2967749"/>
            <a:ext cx="1598515" cy="707886"/>
          </a:xfrm>
          <a:prstGeom prst="rect">
            <a:avLst/>
          </a:prstGeom>
          <a:solidFill>
            <a:srgbClr val="FFFF00"/>
          </a:solidFill>
          <a:ln w="38100">
            <a:solidFill>
              <a:srgbClr val="FF0000"/>
            </a:solidFill>
          </a:ln>
        </p:spPr>
        <p:txBody>
          <a:bodyPr wrap="none" rtlCol="0">
            <a:spAutoFit/>
          </a:bodyPr>
          <a:lstStyle/>
          <a:p>
            <a:pPr algn="ctr"/>
            <a:r>
              <a:rPr lang="en-US" sz="2000" b="1" dirty="0">
                <a:solidFill>
                  <a:srgbClr val="92D050"/>
                </a:solidFill>
              </a:rPr>
              <a:t>Cut Angle #2:</a:t>
            </a:r>
          </a:p>
          <a:p>
            <a:pPr algn="ctr"/>
            <a:r>
              <a:rPr lang="en-US" sz="2000" b="1" dirty="0">
                <a:solidFill>
                  <a:srgbClr val="92D050"/>
                </a:solidFill>
              </a:rPr>
              <a:t>9 cuts</a:t>
            </a:r>
          </a:p>
        </p:txBody>
      </p:sp>
      <p:cxnSp>
        <p:nvCxnSpPr>
          <p:cNvPr id="28" name="Straight Arrow Connector 27"/>
          <p:cNvCxnSpPr/>
          <p:nvPr/>
        </p:nvCxnSpPr>
        <p:spPr>
          <a:xfrm>
            <a:off x="9266342" y="1877808"/>
            <a:ext cx="385762" cy="0"/>
          </a:xfrm>
          <a:prstGeom prst="straightConnector1">
            <a:avLst/>
          </a:prstGeom>
          <a:ln w="508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8598006" y="1373308"/>
            <a:ext cx="2108195" cy="338554"/>
          </a:xfrm>
          <a:prstGeom prst="rect">
            <a:avLst/>
          </a:prstGeom>
          <a:solidFill>
            <a:srgbClr val="FFFF00"/>
          </a:solidFill>
          <a:ln w="38100">
            <a:solidFill>
              <a:srgbClr val="FF0000"/>
            </a:solidFill>
          </a:ln>
        </p:spPr>
        <p:txBody>
          <a:bodyPr wrap="square" rtlCol="0">
            <a:spAutoFit/>
          </a:bodyPr>
          <a:lstStyle/>
          <a:p>
            <a:r>
              <a:rPr lang="en-US" sz="1600" b="1" dirty="0">
                <a:solidFill>
                  <a:srgbClr val="FF0000"/>
                </a:solidFill>
              </a:rPr>
              <a:t>Step index = 10mm</a:t>
            </a:r>
          </a:p>
        </p:txBody>
      </p:sp>
      <p:cxnSp>
        <p:nvCxnSpPr>
          <p:cNvPr id="30" name="Straight Arrow Connector 29"/>
          <p:cNvCxnSpPr/>
          <p:nvPr/>
        </p:nvCxnSpPr>
        <p:spPr>
          <a:xfrm>
            <a:off x="5975806" y="3753241"/>
            <a:ext cx="0" cy="386142"/>
          </a:xfrm>
          <a:prstGeom prst="straightConnector1">
            <a:avLst/>
          </a:prstGeom>
          <a:ln w="50800">
            <a:solidFill>
              <a:srgbClr val="92D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882017" y="3764180"/>
            <a:ext cx="1961541" cy="338554"/>
          </a:xfrm>
          <a:prstGeom prst="rect">
            <a:avLst/>
          </a:prstGeom>
          <a:solidFill>
            <a:srgbClr val="FFFF00"/>
          </a:solidFill>
          <a:ln w="38100">
            <a:solidFill>
              <a:srgbClr val="FF0000"/>
            </a:solidFill>
          </a:ln>
        </p:spPr>
        <p:txBody>
          <a:bodyPr wrap="square" rtlCol="0">
            <a:spAutoFit/>
          </a:bodyPr>
          <a:lstStyle/>
          <a:p>
            <a:pPr algn="r"/>
            <a:r>
              <a:rPr lang="en-US" sz="1600" b="1">
                <a:solidFill>
                  <a:srgbClr val="92D050"/>
                </a:solidFill>
              </a:rPr>
              <a:t>Step Index = 10mm</a:t>
            </a:r>
            <a:endParaRPr lang="en-US" sz="1600" b="1" dirty="0">
              <a:solidFill>
                <a:srgbClr val="92D050"/>
              </a:solidFill>
            </a:endParaRPr>
          </a:p>
        </p:txBody>
      </p:sp>
      <p:sp>
        <p:nvSpPr>
          <p:cNvPr id="32" name="TextBox 31"/>
          <p:cNvSpPr txBox="1"/>
          <p:nvPr/>
        </p:nvSpPr>
        <p:spPr>
          <a:xfrm>
            <a:off x="11053823" y="573602"/>
            <a:ext cx="1055597" cy="1347792"/>
          </a:xfrm>
          <a:prstGeom prst="rect">
            <a:avLst/>
          </a:prstGeom>
          <a:solidFill>
            <a:srgbClr val="FFFF00"/>
          </a:solidFill>
          <a:ln w="57150">
            <a:solidFill>
              <a:srgbClr val="FF0000"/>
            </a:solidFill>
          </a:ln>
        </p:spPr>
        <p:txBody>
          <a:bodyPr wrap="square" rtlCol="0">
            <a:spAutoFit/>
          </a:bodyPr>
          <a:lstStyle/>
          <a:p>
            <a:r>
              <a:rPr lang="en-US" sz="1600" b="1" dirty="0"/>
              <a:t>Replace </a:t>
            </a:r>
            <a:r>
              <a:rPr lang="en-US" sz="1600" b="1"/>
              <a:t>these images </a:t>
            </a:r>
            <a:r>
              <a:rPr lang="en-US" sz="1600" b="1" dirty="0"/>
              <a:t>with your own</a:t>
            </a:r>
          </a:p>
        </p:txBody>
      </p:sp>
    </p:spTree>
    <p:extLst>
      <p:ext uri="{BB962C8B-B14F-4D97-AF65-F5344CB8AC3E}">
        <p14:creationId xmlns:p14="http://schemas.microsoft.com/office/powerpoint/2010/main" val="459096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052"/>
            <a:ext cx="10515600" cy="654970"/>
          </a:xfrm>
        </p:spPr>
        <p:txBody>
          <a:bodyPr>
            <a:normAutofit/>
          </a:bodyPr>
          <a:lstStyle/>
          <a:p>
            <a:r>
              <a:rPr lang="en-US" sz="3600" dirty="0"/>
              <a:t>Blade Alignment Position: Sacrificial area of the wafer</a:t>
            </a:r>
          </a:p>
        </p:txBody>
      </p:sp>
      <p:sp>
        <p:nvSpPr>
          <p:cNvPr id="3" name="Content Placeholder 2"/>
          <p:cNvSpPr>
            <a:spLocks noGrp="1"/>
          </p:cNvSpPr>
          <p:nvPr>
            <p:ph idx="1"/>
          </p:nvPr>
        </p:nvSpPr>
        <p:spPr>
          <a:xfrm>
            <a:off x="838200" y="770022"/>
            <a:ext cx="10296646" cy="2502567"/>
          </a:xfrm>
        </p:spPr>
        <p:txBody>
          <a:bodyPr/>
          <a:lstStyle/>
          <a:p>
            <a:r>
              <a:rPr lang="en-US" dirty="0"/>
              <a:t>If possible, please provide an area ~3mm away from the edge of your wafer, and ~3mm away from your devices, on which to perform a test-cut to align the blade to the microscope crosshair.</a:t>
            </a:r>
          </a:p>
          <a:p>
            <a:pPr lvl="1"/>
            <a:r>
              <a:rPr lang="en-US" dirty="0"/>
              <a:t>If your sample is small/has no sacrificial area like this, we can align to a test-cut done on the dicing tape instead. Cutting the sample is better since it also “dresses” the blade.</a:t>
            </a:r>
          </a:p>
        </p:txBody>
      </p:sp>
      <p:grpSp>
        <p:nvGrpSpPr>
          <p:cNvPr id="7" name="Group 6"/>
          <p:cNvGrpSpPr/>
          <p:nvPr/>
        </p:nvGrpSpPr>
        <p:grpSpPr>
          <a:xfrm>
            <a:off x="1016251" y="3309943"/>
            <a:ext cx="3299075" cy="3548057"/>
            <a:chOff x="3529263" y="2406315"/>
            <a:chExt cx="4780548" cy="5141341"/>
          </a:xfrm>
        </p:grpSpPr>
        <p:sp>
          <p:nvSpPr>
            <p:cNvPr id="5" name="Oval 4"/>
            <p:cNvSpPr/>
            <p:nvPr/>
          </p:nvSpPr>
          <p:spPr>
            <a:xfrm>
              <a:off x="3529263" y="2406315"/>
              <a:ext cx="4780548" cy="4780548"/>
            </a:xfrm>
            <a:prstGeom prst="ellipse">
              <a:avLst/>
            </a:prstGeom>
            <a:solidFill>
              <a:schemeClr val="bg1">
                <a:lumMod val="75000"/>
              </a:schemeClr>
            </a:solid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rotWithShape="1">
            <a:blip r:embed="rId2">
              <a:clrChange>
                <a:clrFrom>
                  <a:srgbClr val="FFFFFF"/>
                </a:clrFrom>
                <a:clrTo>
                  <a:srgbClr val="FFFFFF">
                    <a:alpha val="0"/>
                  </a:srgbClr>
                </a:clrTo>
              </a:clrChange>
            </a:blip>
            <a:srcRect b="8197"/>
            <a:stretch/>
          </p:blipFill>
          <p:spPr>
            <a:xfrm>
              <a:off x="4279985" y="3272589"/>
              <a:ext cx="3213187" cy="3144253"/>
            </a:xfrm>
            <a:prstGeom prst="rect">
              <a:avLst/>
            </a:prstGeom>
          </p:spPr>
        </p:pic>
        <p:sp>
          <p:nvSpPr>
            <p:cNvPr id="6" name="Rectangle 5"/>
            <p:cNvSpPr/>
            <p:nvPr/>
          </p:nvSpPr>
          <p:spPr>
            <a:xfrm>
              <a:off x="4507832" y="7034308"/>
              <a:ext cx="2823411" cy="5133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 name="Straight Connector 7"/>
          <p:cNvCxnSpPr/>
          <p:nvPr/>
        </p:nvCxnSpPr>
        <p:spPr>
          <a:xfrm flipH="1">
            <a:off x="662665" y="3758732"/>
            <a:ext cx="3960755" cy="0"/>
          </a:xfrm>
          <a:prstGeom prst="line">
            <a:avLst/>
          </a:prstGeom>
          <a:ln w="635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705836" y="3322034"/>
            <a:ext cx="5662155" cy="707886"/>
          </a:xfrm>
          <a:prstGeom prst="rect">
            <a:avLst/>
          </a:prstGeom>
          <a:solidFill>
            <a:srgbClr val="FFFF00"/>
          </a:solidFill>
          <a:ln w="57150">
            <a:solidFill>
              <a:srgbClr val="FF0000"/>
            </a:solidFill>
          </a:ln>
        </p:spPr>
        <p:txBody>
          <a:bodyPr wrap="square" rtlCol="0">
            <a:spAutoFit/>
          </a:bodyPr>
          <a:lstStyle/>
          <a:p>
            <a:r>
              <a:rPr lang="en-US" sz="2000" b="1" dirty="0">
                <a:solidFill>
                  <a:srgbClr val="FF0000"/>
                </a:solidFill>
              </a:rPr>
              <a:t>Test-Cut area here, within 10mm from top of wafer.</a:t>
            </a:r>
          </a:p>
          <a:p>
            <a:r>
              <a:rPr lang="en-US" sz="2000" b="1" dirty="0">
                <a:solidFill>
                  <a:srgbClr val="FF0000"/>
                </a:solidFill>
              </a:rPr>
              <a:t>which leaves &gt;4mm away from top of devices</a:t>
            </a:r>
          </a:p>
        </p:txBody>
      </p:sp>
      <p:cxnSp>
        <p:nvCxnSpPr>
          <p:cNvPr id="11" name="Straight Arrow Connector 10"/>
          <p:cNvCxnSpPr/>
          <p:nvPr/>
        </p:nvCxnSpPr>
        <p:spPr>
          <a:xfrm flipV="1">
            <a:off x="2665788" y="3309943"/>
            <a:ext cx="9748" cy="480485"/>
          </a:xfrm>
          <a:prstGeom prst="straightConnector1">
            <a:avLst/>
          </a:prstGeom>
          <a:ln w="508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662665" y="3341637"/>
            <a:ext cx="3960755" cy="0"/>
          </a:xfrm>
          <a:prstGeom prst="line">
            <a:avLst/>
          </a:prstGeom>
          <a:ln w="635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1053823" y="573602"/>
            <a:ext cx="1055597" cy="1347792"/>
          </a:xfrm>
          <a:prstGeom prst="rect">
            <a:avLst/>
          </a:prstGeom>
          <a:solidFill>
            <a:srgbClr val="FFFF00"/>
          </a:solidFill>
          <a:ln w="57150">
            <a:solidFill>
              <a:srgbClr val="FF0000"/>
            </a:solidFill>
          </a:ln>
        </p:spPr>
        <p:txBody>
          <a:bodyPr wrap="square" rtlCol="0">
            <a:spAutoFit/>
          </a:bodyPr>
          <a:lstStyle/>
          <a:p>
            <a:r>
              <a:rPr lang="en-US" sz="1600" b="1" dirty="0"/>
              <a:t>Replace </a:t>
            </a:r>
            <a:r>
              <a:rPr lang="en-US" sz="1600" b="1"/>
              <a:t>these images </a:t>
            </a:r>
            <a:r>
              <a:rPr lang="en-US" sz="1600" b="1" dirty="0"/>
              <a:t>with your own</a:t>
            </a:r>
          </a:p>
        </p:txBody>
      </p:sp>
    </p:spTree>
    <p:extLst>
      <p:ext uri="{BB962C8B-B14F-4D97-AF65-F5344CB8AC3E}">
        <p14:creationId xmlns:p14="http://schemas.microsoft.com/office/powerpoint/2010/main" val="8802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1103</Words>
  <Application>Microsoft Macintosh PowerPoint</Application>
  <PresentationFormat>Widescreen</PresentationFormat>
  <Paragraphs>78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Example Dicing Instructions</vt:lpstr>
      <vt:lpstr>Summary: The information you must provide</vt:lpstr>
      <vt:lpstr>Please fill In:</vt:lpstr>
      <vt:lpstr>The ADT Dicing Saw operates in the following way:</vt:lpstr>
      <vt:lpstr>Identify a Feature that we can see on the microscope, that we can align rotation with</vt:lpstr>
      <vt:lpstr>Identify a visible feature to which we can align the 2 cut angles, and offset from that feature</vt:lpstr>
      <vt:lpstr>Distance between cuts and number of cuts</vt:lpstr>
      <vt:lpstr>Blade Alignment Position: Sacrificial area of the wafer</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Dicing Instructions</dc:title>
  <dc:creator>demis@ucsb.edu</dc:creator>
  <cp:lastModifiedBy>demis john</cp:lastModifiedBy>
  <cp:revision>67</cp:revision>
  <dcterms:created xsi:type="dcterms:W3CDTF">2018-10-04T16:44:05Z</dcterms:created>
  <dcterms:modified xsi:type="dcterms:W3CDTF">2023-08-29T22:38:16Z</dcterms:modified>
</cp:coreProperties>
</file>