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2" autoAdjust="0"/>
    <p:restoredTop sz="96281"/>
  </p:normalViewPr>
  <p:slideViewPr>
    <p:cSldViewPr>
      <p:cViewPr varScale="1">
        <p:scale>
          <a:sx n="122" d="100"/>
          <a:sy n="122" d="100"/>
        </p:scale>
        <p:origin x="16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x-none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B667CD-5B55-614D-B539-A50EF3B7086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x-non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B27112-7EC2-284D-9E40-4141E7492CC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0668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0" indent="0" algn="ctr">
              <a:buFont typeface="Times" charset="0"/>
              <a:buNone/>
              <a:defRPr sz="28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B434196-C9CE-6A46-BE33-9053319685C1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767CA3-8FC1-8340-8130-058FE93D73F8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05" y="9994"/>
            <a:ext cx="1159163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5339E-E12D-584D-988F-63B68173518B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61AAB-5B30-194B-953C-EB7FEBD5EDF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1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03C09-0264-AB40-94A0-056A4331BE4E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4C1C-4A52-EA42-A653-A7991C18217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774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FA79F-733B-4B40-B954-01182189005E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02051-0972-D743-A0D1-53F318B770A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461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78B3-47ED-CE40-8C23-10E994832653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77F1C-5B1C-B647-B532-85EDAF75B16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1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6DB6D-1348-0944-AFA4-CD286AE1968C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A054E-6842-8444-9A09-69CC81437C6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958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892BF-21E8-E545-BBD3-F2A3DF008D6D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4322B-F6DB-C045-B467-64F4F435C18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98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515C4-D8BD-2148-8D2B-A5593F976774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03A16-7A4F-B643-8621-45520310F38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4051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8CFBA-E07F-0142-A4EB-2B5D8BA00636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5766-397A-C94B-BCB8-4B45A82E1BF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623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12ADB-88CF-BF49-9B00-C38E4B7EE3CF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0697F-CA2C-F145-8571-DE3B571C9B0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153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6F910D-861E-1040-87A8-FD86D1D9C023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7F4A3-81E0-1C4D-8E4B-7C51DDDCCDD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62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2"/>
                </a:solidFill>
              </a:defRPr>
            </a:lvl1pPr>
          </a:lstStyle>
          <a:p>
            <a:fld id="{4F498597-B04A-D149-88AD-33147F51FAB7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altLang="x-none"/>
              <a:t>Can change this on the Master Slide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3C8E644A-1299-5949-8D0D-D70832752F1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05" y="9994"/>
            <a:ext cx="1159163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48629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8629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86296"/>
        </a:buClr>
        <a:buSzPct val="120000"/>
        <a:buFont typeface="Times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86296"/>
        </a:buClr>
        <a:buSzPct val="12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486296"/>
        </a:buClr>
        <a:buSzPct val="12000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486296"/>
        </a:buClr>
        <a:buSzPct val="12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486296"/>
        </a:buClr>
        <a:buSzPct val="12000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layout.d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dirty="0"/>
              <a:t>ASML DUV Stepper</a:t>
            </a:r>
            <a:endParaRPr lang="x-none" altLang="x-non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x-none" dirty="0"/>
              <a:t>Programming Worksheet</a:t>
            </a:r>
          </a:p>
          <a:p>
            <a:r>
              <a:rPr lang="en-US" altLang="x-none" dirty="0"/>
              <a:t>2022-11-08</a:t>
            </a:r>
            <a:endParaRPr lang="x-none" alt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3DBD8-58E1-760A-F28E-1EBC97BF295D}"/>
              </a:ext>
            </a:extLst>
          </p:cNvPr>
          <p:cNvSpPr txBox="1"/>
          <p:nvPr/>
        </p:nvSpPr>
        <p:spPr>
          <a:xfrm>
            <a:off x="664848" y="5410200"/>
            <a:ext cx="779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Items in </a:t>
            </a:r>
            <a:r>
              <a:rPr lang="en-US" i="1" dirty="0">
                <a:highlight>
                  <a:srgbClr val="FFFF00"/>
                </a:highlight>
              </a:rPr>
              <a:t>YELLOW</a:t>
            </a:r>
            <a:r>
              <a:rPr lang="en-US" i="1" dirty="0"/>
              <a:t> must be filled in with your own values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4540-EF0D-6D46-8E4C-AB09CE9301C2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95E3B-CC9E-144A-B784-AF4B2C8AB8B2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Wafer Layout</a:t>
            </a:r>
            <a:endParaRPr lang="x-none" altLang="x-non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662" y="1328245"/>
            <a:ext cx="7772400" cy="2329355"/>
          </a:xfrm>
        </p:spPr>
        <p:txBody>
          <a:bodyPr/>
          <a:lstStyle/>
          <a:p>
            <a:r>
              <a:rPr lang="en-US" altLang="x-none" dirty="0"/>
              <a:t>Cell Size: </a:t>
            </a:r>
            <a:r>
              <a:rPr lang="en-US" altLang="x-none" dirty="0">
                <a:highlight>
                  <a:srgbClr val="FFFF00"/>
                </a:highlight>
              </a:rPr>
              <a:t>(X, Y) in mm</a:t>
            </a:r>
            <a:r>
              <a:rPr lang="en-US" altLang="x-none" dirty="0"/>
              <a:t> </a:t>
            </a:r>
          </a:p>
          <a:p>
            <a:pPr lvl="1"/>
            <a:r>
              <a:rPr lang="en-US" altLang="x-none" sz="1400" i="1" dirty="0"/>
              <a:t>This should include any dicing lanes/spacing between die.</a:t>
            </a:r>
          </a:p>
          <a:p>
            <a:r>
              <a:rPr lang="en-US" altLang="x-none" dirty="0"/>
              <a:t>Cell Shift: By default, Die # (0,0) is centered at (0,0)</a:t>
            </a:r>
          </a:p>
          <a:p>
            <a:pPr lvl="1"/>
            <a:r>
              <a:rPr lang="en-US" altLang="x-none" sz="1400" i="1" dirty="0"/>
              <a:t>If you need to shift the entire Die matrix use Die Shift for this.  </a:t>
            </a:r>
            <a:r>
              <a:rPr lang="en-US" altLang="x-none" sz="1400" i="1" dirty="0" err="1"/>
              <a:t>Eg.</a:t>
            </a:r>
            <a:r>
              <a:rPr lang="en-US" altLang="x-none" sz="1400" i="1" dirty="0"/>
              <a:t> a typical value might be ½ of the Die Size, so die corner falls on wafer center.</a:t>
            </a:r>
            <a:endParaRPr lang="en-US" altLang="x-none" sz="1800" i="1" dirty="0"/>
          </a:p>
          <a:p>
            <a:pPr lvl="1"/>
            <a:r>
              <a:rPr lang="en-US" altLang="x-none" dirty="0">
                <a:highlight>
                  <a:srgbClr val="FFFF00"/>
                </a:highlight>
              </a:rPr>
              <a:t>(0, 0) mm </a:t>
            </a:r>
            <a:r>
              <a:rPr lang="en-US" altLang="x-none" dirty="0"/>
              <a:t>– max is ½ of Die Size</a:t>
            </a:r>
          </a:p>
          <a:p>
            <a:endParaRPr lang="x-none" altLang="x-none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EE81AEF9-D53D-6011-3114-E1A9CE8ED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7" t="14754" r="8197" b="8197"/>
          <a:stretch/>
        </p:blipFill>
        <p:spPr bwMode="auto">
          <a:xfrm>
            <a:off x="18393" y="3621605"/>
            <a:ext cx="4172607" cy="311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5DD69F-7B43-B832-648B-FBF301F6255E}"/>
              </a:ext>
            </a:extLst>
          </p:cNvPr>
          <p:cNvSpPr txBox="1"/>
          <p:nvPr/>
        </p:nvSpPr>
        <p:spPr>
          <a:xfrm>
            <a:off x="3276600" y="4953000"/>
            <a:ext cx="55553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Example: 5mm die, shift=0,0 mm</a:t>
            </a:r>
          </a:p>
          <a:p>
            <a:r>
              <a:rPr lang="en-US" dirty="0"/>
              <a:t>Note the ASML’s coordinate system,</a:t>
            </a:r>
          </a:p>
          <a:p>
            <a:r>
              <a:rPr lang="en-US" dirty="0"/>
              <a:t>Col 0, Row 0 – is at center of the wafer.</a:t>
            </a:r>
          </a:p>
          <a:p>
            <a:r>
              <a:rPr lang="en-US" sz="1800" dirty="0"/>
              <a:t>(You can generate a schematic in </a:t>
            </a:r>
            <a:r>
              <a:rPr lang="en-US" sz="1800" dirty="0" err="1">
                <a:hlinkClick r:id="rId3"/>
              </a:rPr>
              <a:t>Klayout</a:t>
            </a:r>
            <a:r>
              <a:rPr lang="en-US" sz="1800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7706-566D-9616-A77C-133E5688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Definition: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0945-CD1F-C1B7-D341-F277AE43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82308"/>
            <a:ext cx="7772400" cy="1219200"/>
          </a:xfrm>
        </p:spPr>
        <p:txBody>
          <a:bodyPr/>
          <a:lstStyle/>
          <a:p>
            <a:r>
              <a:rPr lang="en-US" dirty="0"/>
              <a:t>Which Parts of the Mask do you need exposed.</a:t>
            </a:r>
          </a:p>
          <a:p>
            <a:r>
              <a:rPr lang="en-US" dirty="0"/>
              <a:t>“Images” refer to individual pattern regions on the mask.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2B556-0967-9327-E268-D3A86A28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79F-733B-4B40-B954-01182189005E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F285A-8A9B-9111-98CD-55605A2A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051-0972-D743-A0D1-53F318B770A0}" type="slidenum">
              <a:rPr lang="en-US" altLang="x-none" smtClean="0"/>
              <a:pPr/>
              <a:t>3</a:t>
            </a:fld>
            <a:endParaRPr lang="en-US" alt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B17754-8148-901B-61F9-26E86C2A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98474"/>
            <a:ext cx="4180248" cy="3605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A42795-9FCD-C906-38F1-61C0FF906A2E}"/>
              </a:ext>
            </a:extLst>
          </p:cNvPr>
          <p:cNvSpPr txBox="1"/>
          <p:nvPr/>
        </p:nvSpPr>
        <p:spPr>
          <a:xfrm>
            <a:off x="381000" y="2736809"/>
            <a:ext cx="708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3 separate “Images” on the mask plate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DB38F-E494-5B30-E87B-EDD96BFDC522}"/>
              </a:ext>
            </a:extLst>
          </p:cNvPr>
          <p:cNvSpPr txBox="1"/>
          <p:nvPr/>
        </p:nvSpPr>
        <p:spPr>
          <a:xfrm>
            <a:off x="4332648" y="3429000"/>
            <a:ext cx="4472129" cy="1745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Each Image needs (at 1x wafer-scale):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Image Center </a:t>
            </a:r>
            <a:r>
              <a:rPr lang="en-US" sz="1800" dirty="0" err="1"/>
              <a:t>Coords</a:t>
            </a: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w/r/to center of mask plate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Image 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Name for this image (&lt;10char., arbitrary)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59F60-0909-1497-BFBF-9545DB86055D}"/>
              </a:ext>
            </a:extLst>
          </p:cNvPr>
          <p:cNvSpPr txBox="1"/>
          <p:nvPr/>
        </p:nvSpPr>
        <p:spPr>
          <a:xfrm>
            <a:off x="1312645" y="4453023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Image Size: (3,3mm)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6B0645-321A-13EA-AB2D-12EF3239612F}"/>
              </a:ext>
            </a:extLst>
          </p:cNvPr>
          <p:cNvCxnSpPr/>
          <p:nvPr/>
        </p:nvCxnSpPr>
        <p:spPr bwMode="auto">
          <a:xfrm>
            <a:off x="2024676" y="4724400"/>
            <a:ext cx="2613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2A8A2D-89B0-C713-C18C-2CD107EA65D5}"/>
              </a:ext>
            </a:extLst>
          </p:cNvPr>
          <p:cNvCxnSpPr/>
          <p:nvPr/>
        </p:nvCxnSpPr>
        <p:spPr bwMode="auto">
          <a:xfrm>
            <a:off x="2362200" y="48006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781F17-9CDC-3D5D-6D04-A184F73CD186}"/>
              </a:ext>
            </a:extLst>
          </p:cNvPr>
          <p:cNvSpPr txBox="1"/>
          <p:nvPr/>
        </p:nvSpPr>
        <p:spPr>
          <a:xfrm>
            <a:off x="981464" y="4765471"/>
            <a:ext cx="1075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Image Center: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2FDA12-4C72-1D07-3552-6CAE7A6EC801}"/>
              </a:ext>
            </a:extLst>
          </p:cNvPr>
          <p:cNvSpPr txBox="1"/>
          <p:nvPr/>
        </p:nvSpPr>
        <p:spPr>
          <a:xfrm>
            <a:off x="2024676" y="4781065"/>
            <a:ext cx="261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DF5E5-FE2E-E4C1-7143-855C5F427535}"/>
              </a:ext>
            </a:extLst>
          </p:cNvPr>
          <p:cNvSpPr txBox="1"/>
          <p:nvPr/>
        </p:nvSpPr>
        <p:spPr>
          <a:xfrm>
            <a:off x="1303668" y="4921281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(4,5)mm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73937A-AD1A-E172-F4A4-F960F9F3DBAA}"/>
              </a:ext>
            </a:extLst>
          </p:cNvPr>
          <p:cNvSpPr txBox="1"/>
          <p:nvPr/>
        </p:nvSpPr>
        <p:spPr>
          <a:xfrm>
            <a:off x="1325113" y="433135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Name: “BOX3MM”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6A4FCD-C144-14BE-3D96-BAD4076F6DCB}"/>
              </a:ext>
            </a:extLst>
          </p:cNvPr>
          <p:cNvSpPr txBox="1"/>
          <p:nvPr/>
        </p:nvSpPr>
        <p:spPr>
          <a:xfrm>
            <a:off x="3363906" y="5941367"/>
            <a:ext cx="562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SEPARATE Slide for Each Mask Plate</a:t>
            </a:r>
          </a:p>
        </p:txBody>
      </p:sp>
    </p:spTree>
    <p:extLst>
      <p:ext uri="{BB962C8B-B14F-4D97-AF65-F5344CB8AC3E}">
        <p14:creationId xmlns:p14="http://schemas.microsoft.com/office/powerpoint/2010/main" val="247743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8F48-59E1-F00D-07CE-B6030B1F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 Definition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B0B45-06E4-195D-3922-F335A342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79F-733B-4B40-B954-01182189005E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0300B-8028-F20B-0167-44CD7D5A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051-0972-D743-A0D1-53F318B770A0}" type="slidenum">
              <a:rPr lang="en-US" altLang="x-none" smtClean="0"/>
              <a:pPr/>
              <a:t>4</a:t>
            </a:fld>
            <a:endParaRPr lang="en-US" altLang="x-non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DDD5CC-B198-5A5B-73DD-EBE21E8C6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50312"/>
              </p:ext>
            </p:extLst>
          </p:nvPr>
        </p:nvGraphicFramePr>
        <p:xfrm>
          <a:off x="308210" y="2590799"/>
          <a:ext cx="8077201" cy="3652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6502">
                  <a:extLst>
                    <a:ext uri="{9D8B030D-6E8A-4147-A177-3AD203B41FA5}">
                      <a16:colId xmlns:a16="http://schemas.microsoft.com/office/drawing/2014/main" val="601695493"/>
                    </a:ext>
                  </a:extLst>
                </a:gridCol>
                <a:gridCol w="1104974">
                  <a:extLst>
                    <a:ext uri="{9D8B030D-6E8A-4147-A177-3AD203B41FA5}">
                      <a16:colId xmlns:a16="http://schemas.microsoft.com/office/drawing/2014/main" val="769223367"/>
                    </a:ext>
                  </a:extLst>
                </a:gridCol>
                <a:gridCol w="1369545">
                  <a:extLst>
                    <a:ext uri="{9D8B030D-6E8A-4147-A177-3AD203B41FA5}">
                      <a16:colId xmlns:a16="http://schemas.microsoft.com/office/drawing/2014/main" val="528804209"/>
                    </a:ext>
                  </a:extLst>
                </a:gridCol>
                <a:gridCol w="1104974">
                  <a:extLst>
                    <a:ext uri="{9D8B030D-6E8A-4147-A177-3AD203B41FA5}">
                      <a16:colId xmlns:a16="http://schemas.microsoft.com/office/drawing/2014/main" val="2623358916"/>
                    </a:ext>
                  </a:extLst>
                </a:gridCol>
                <a:gridCol w="1260603">
                  <a:extLst>
                    <a:ext uri="{9D8B030D-6E8A-4147-A177-3AD203B41FA5}">
                      <a16:colId xmlns:a16="http://schemas.microsoft.com/office/drawing/2014/main" val="1035699436"/>
                    </a:ext>
                  </a:extLst>
                </a:gridCol>
                <a:gridCol w="1260603">
                  <a:extLst>
                    <a:ext uri="{9D8B030D-6E8A-4147-A177-3AD203B41FA5}">
                      <a16:colId xmlns:a16="http://schemas.microsoft.com/office/drawing/2014/main" val="2490105405"/>
                    </a:ext>
                  </a:extLst>
                </a:gridCol>
              </a:tblGrid>
              <a:tr h="3627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strike="noStrike" dirty="0">
                          <a:effectLst/>
                        </a:rPr>
                        <a:t>Image/Layer ID</a:t>
                      </a:r>
                      <a:endParaRPr lang="en-US" sz="16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Image Size (wafer, mm)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</a:rPr>
                        <a:t>Image Shift (wafer, mm)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548328"/>
                  </a:ext>
                </a:extLst>
              </a:tr>
              <a:tr h="362733">
                <a:tc>
                  <a:txBody>
                    <a:bodyPr/>
                    <a:lstStyle/>
                    <a:p>
                      <a:pPr algn="l" fontAlgn="b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Y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CenterX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CenterY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39211"/>
                  </a:ext>
                </a:extLst>
              </a:tr>
              <a:tr h="5699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i="1" u="none" strike="noStrike" dirty="0">
                          <a:effectLst/>
                        </a:rPr>
                        <a:t>* Choose a short (&lt;10char) name for each Image on your photomask, and enter the Size &amp; Center </a:t>
                      </a:r>
                      <a:r>
                        <a:rPr lang="en-US" sz="1200" i="1" u="none" strike="noStrike" dirty="0" err="1">
                          <a:effectLst/>
                        </a:rPr>
                        <a:t>coords</a:t>
                      </a:r>
                      <a:r>
                        <a:rPr lang="en-US" sz="1200" i="1" u="none" strike="noStrike" dirty="0">
                          <a:effectLst/>
                        </a:rPr>
                        <a:t> for each Image.  Add/delete rows as needed.</a:t>
                      </a:r>
                      <a:endParaRPr lang="en-US" sz="12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7554"/>
                  </a:ext>
                </a:extLst>
              </a:tr>
              <a:tr h="446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ImageName1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6.000000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3.900000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-4.500000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0.000000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0081689"/>
                  </a:ext>
                </a:extLst>
              </a:tr>
              <a:tr h="38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ImageName2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6.000000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3.900000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-4.500000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-5.000000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1970864"/>
                  </a:ext>
                </a:extLst>
              </a:tr>
              <a:tr h="38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ImageName3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6.000000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3.900000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-4.500000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5.000000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1309430"/>
                  </a:ext>
                </a:extLst>
              </a:tr>
              <a:tr h="38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ImageName4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6.000000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3.900000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4.500000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5.000000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379925"/>
                  </a:ext>
                </a:extLst>
              </a:tr>
              <a:tr h="386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ImageName5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6.000000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3.900000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4.500000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-5.000000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5412050"/>
                  </a:ext>
                </a:extLst>
              </a:tr>
              <a:tr h="36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ImageName6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6.000000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3.900000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highlight>
                            <a:srgbClr val="FFFF00"/>
                          </a:highlight>
                        </a:rPr>
                        <a:t>4.500000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0.000000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15559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016B2C-B79C-10E3-F3BD-FD0576FF7191}"/>
              </a:ext>
            </a:extLst>
          </p:cNvPr>
          <p:cNvSpPr txBox="1"/>
          <p:nvPr/>
        </p:nvSpPr>
        <p:spPr>
          <a:xfrm>
            <a:off x="118241" y="1320225"/>
            <a:ext cx="6425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Please only include Images required for this specific exposure job.</a:t>
            </a:r>
          </a:p>
          <a:p>
            <a:r>
              <a:rPr lang="en-US" sz="1600" i="1" dirty="0"/>
              <a:t>Don’t include other images on mask that will not be used at this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B016C-3338-8C2B-1A16-A4D50BB8F370}"/>
              </a:ext>
            </a:extLst>
          </p:cNvPr>
          <p:cNvSpPr txBox="1"/>
          <p:nvPr/>
        </p:nvSpPr>
        <p:spPr>
          <a:xfrm>
            <a:off x="325821" y="2133600"/>
            <a:ext cx="486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Reticle Barcode: </a:t>
            </a:r>
            <a:r>
              <a:rPr lang="en-US" dirty="0">
                <a:highlight>
                  <a:srgbClr val="FFFF00"/>
                </a:highlight>
              </a:rPr>
              <a:t>“UCSBJAN2020”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D6C3A-5882-0719-6005-F79805084640}"/>
              </a:ext>
            </a:extLst>
          </p:cNvPr>
          <p:cNvSpPr txBox="1"/>
          <p:nvPr/>
        </p:nvSpPr>
        <p:spPr>
          <a:xfrm>
            <a:off x="1059281" y="6362176"/>
            <a:ext cx="674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Make a SEPARATE Slide for Each Mask Plate</a:t>
            </a:r>
          </a:p>
        </p:txBody>
      </p:sp>
    </p:spTree>
    <p:extLst>
      <p:ext uri="{BB962C8B-B14F-4D97-AF65-F5344CB8AC3E}">
        <p14:creationId xmlns:p14="http://schemas.microsoft.com/office/powerpoint/2010/main" val="305650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08A9-0211-810D-9617-AC83C898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D6CE-623D-EDDB-200A-7E9BCCE7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6855"/>
            <a:ext cx="7772400" cy="914400"/>
          </a:xfrm>
        </p:spPr>
        <p:txBody>
          <a:bodyPr/>
          <a:lstStyle/>
          <a:p>
            <a:r>
              <a:rPr lang="en-US" sz="1800" dirty="0"/>
              <a:t>Specify exact coordinates of alignment marks to be placed by the stepper, and type of Alignment mark.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20676-F011-0F36-1C14-AD291983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79F-733B-4B40-B954-01182189005E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0C8FA-BAD6-0346-0D3D-C7CCBF83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051-0972-D743-A0D1-53F318B770A0}" type="slidenum">
              <a:rPr lang="en-US" altLang="x-none" smtClean="0"/>
              <a:pPr/>
              <a:t>5</a:t>
            </a:fld>
            <a:endParaRPr lang="en-US" altLang="x-none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51F942-B0B3-3311-0939-567D60C6E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22931"/>
              </p:ext>
            </p:extLst>
          </p:nvPr>
        </p:nvGraphicFramePr>
        <p:xfrm>
          <a:off x="914400" y="3570740"/>
          <a:ext cx="4848469" cy="2982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5974">
                  <a:extLst>
                    <a:ext uri="{9D8B030D-6E8A-4147-A177-3AD203B41FA5}">
                      <a16:colId xmlns:a16="http://schemas.microsoft.com/office/drawing/2014/main" val="3469877199"/>
                    </a:ext>
                  </a:extLst>
                </a:gridCol>
                <a:gridCol w="1380926">
                  <a:extLst>
                    <a:ext uri="{9D8B030D-6E8A-4147-A177-3AD203B41FA5}">
                      <a16:colId xmlns:a16="http://schemas.microsoft.com/office/drawing/2014/main" val="1144591180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val="1719666273"/>
                    </a:ext>
                  </a:extLst>
                </a:gridCol>
              </a:tblGrid>
              <a:tr h="4191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>
                          <a:effectLst/>
                        </a:rPr>
                        <a:t>Alignment Mark Locations: 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(If Needed)</a:t>
                      </a:r>
                      <a:endParaRPr lang="en-US" sz="20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526272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Mark Type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X</a:t>
                      </a:r>
                      <a:endParaRPr lang="en-US" sz="2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Y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05792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-38.5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819839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-38.5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169572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-38.5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-10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2136363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9634310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38.5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594097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38.5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5870517"/>
                  </a:ext>
                </a:extLst>
              </a:tr>
              <a:tr h="320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PM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highlight>
                            <a:srgbClr val="FFFF00"/>
                          </a:highlight>
                        </a:rPr>
                        <a:t>38.5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72849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8AEC63-6E98-BC8D-40C0-9F3F6F0D759E}"/>
              </a:ext>
            </a:extLst>
          </p:cNvPr>
          <p:cNvSpPr txBox="1">
            <a:spLocks/>
          </p:cNvSpPr>
          <p:nvPr/>
        </p:nvSpPr>
        <p:spPr bwMode="auto">
          <a:xfrm>
            <a:off x="152400" y="1981200"/>
            <a:ext cx="8839199" cy="109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86296"/>
              </a:buClr>
              <a:buSzPct val="120000"/>
              <a:buFont typeface="Times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86296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86296"/>
              </a:buClr>
              <a:buSzPct val="12000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86296"/>
              </a:buClr>
              <a:buSzPct val="12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86296"/>
              </a:buClr>
              <a:buSzPct val="12000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Type of Mark (If an Image from previous slide, specify Image Name).  System marks are: “PM” (std), “SPM-X”, “SPM-Y” </a:t>
            </a:r>
          </a:p>
          <a:p>
            <a:pPr lvl="1"/>
            <a:r>
              <a:rPr lang="en-US" sz="1600" dirty="0"/>
              <a:t>These are all available on a system mask plate.</a:t>
            </a:r>
          </a:p>
        </p:txBody>
      </p:sp>
    </p:spTree>
    <p:extLst>
      <p:ext uri="{BB962C8B-B14F-4D97-AF65-F5344CB8AC3E}">
        <p14:creationId xmlns:p14="http://schemas.microsoft.com/office/powerpoint/2010/main" val="274812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83A7-4B0A-9B2D-6370-CB71C320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Wafer Layout: Instructions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E23843-79BD-5E5F-E964-8A4FF914D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7" t="14754" r="8197" b="8197"/>
          <a:stretch/>
        </p:blipFill>
        <p:spPr>
          <a:xfrm>
            <a:off x="0" y="1345324"/>
            <a:ext cx="4800600" cy="3581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DC2E4-7F77-87F1-8E7E-00E1ADD4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79F-733B-4B40-B954-01182189005E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21D-BFF7-FA99-5B8B-9BF1DA79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051-0972-D743-A0D1-53F318B770A0}" type="slidenum">
              <a:rPr lang="en-US" altLang="x-none" smtClean="0"/>
              <a:pPr/>
              <a:t>6</a:t>
            </a:fld>
            <a:endParaRPr lang="en-US" alt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581F9-B63C-E195-409A-B6D1B67076CD}"/>
              </a:ext>
            </a:extLst>
          </p:cNvPr>
          <p:cNvSpPr txBox="1"/>
          <p:nvPr/>
        </p:nvSpPr>
        <p:spPr>
          <a:xfrm>
            <a:off x="5034455" y="1524000"/>
            <a:ext cx="3957145" cy="4800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/>
              <a:t>For each Image to be placed on the wafer, I need:</a:t>
            </a:r>
          </a:p>
          <a:p>
            <a:r>
              <a:rPr lang="en-US" sz="1800" dirty="0"/>
              <a:t>•  Image name and which Die to fill.  </a:t>
            </a:r>
          </a:p>
          <a:p>
            <a:r>
              <a:rPr lang="en-US" sz="1800" dirty="0"/>
              <a:t>• Acceptable to say “</a:t>
            </a:r>
            <a:r>
              <a:rPr lang="en-US" sz="1800" i="1" dirty="0"/>
              <a:t>all</a:t>
            </a:r>
            <a:r>
              <a:rPr lang="en-US" sz="1800" dirty="0"/>
              <a:t>”, or “</a:t>
            </a:r>
            <a:r>
              <a:rPr lang="en-US" sz="1800" i="1" dirty="0"/>
              <a:t>all except: Row -1, Col 0</a:t>
            </a:r>
            <a:r>
              <a:rPr lang="en-US" sz="1800" dirty="0"/>
              <a:t>”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E76D1-64E2-5A9F-05BF-372A762BDA0A}"/>
              </a:ext>
            </a:extLst>
          </p:cNvPr>
          <p:cNvSpPr txBox="1"/>
          <p:nvPr/>
        </p:nvSpPr>
        <p:spPr>
          <a:xfrm>
            <a:off x="139025" y="4984191"/>
            <a:ext cx="529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ASML’s coordinate system,</a:t>
            </a:r>
          </a:p>
          <a:p>
            <a:r>
              <a:rPr lang="en-US" dirty="0"/>
              <a:t>Col 0, Row – is at center of the wafer.</a:t>
            </a:r>
          </a:p>
        </p:txBody>
      </p:sp>
    </p:spTree>
    <p:extLst>
      <p:ext uri="{BB962C8B-B14F-4D97-AF65-F5344CB8AC3E}">
        <p14:creationId xmlns:p14="http://schemas.microsoft.com/office/powerpoint/2010/main" val="132947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1EB1-EBE2-4B75-E1E2-A15A8316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Wafer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18A2-08CE-9A1E-C1FA-2B4D735E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/>
              <a:t>Image “</a:t>
            </a:r>
            <a:r>
              <a:rPr lang="en-US" dirty="0">
                <a:highlight>
                  <a:srgbClr val="FFFF00"/>
                </a:highlight>
              </a:rPr>
              <a:t>BOX3MM</a:t>
            </a:r>
            <a:r>
              <a:rPr lang="en-US" dirty="0"/>
              <a:t>”: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Only Top half of wafer: Row 1 and UP to edge</a:t>
            </a:r>
          </a:p>
          <a:p>
            <a:r>
              <a:rPr lang="en-US" dirty="0"/>
              <a:t>Image “</a:t>
            </a:r>
            <a:r>
              <a:rPr lang="en-US" dirty="0">
                <a:highlight>
                  <a:srgbClr val="FFFF00"/>
                </a:highlight>
              </a:rPr>
              <a:t>BOX4MM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Only BOTTOM half of wafer: Row 0 and DOWN to edge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No images in Die: Row -5, Col 0 (Alignment marks)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No Images in Die: Row +5, Col 0 (alignment marks)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8C97-4C73-001E-079D-C2F78836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A79F-733B-4B40-B954-01182189005E}" type="datetime1">
              <a:rPr lang="en-US" altLang="x-none" smtClean="0"/>
              <a:t>11/30/22</a:t>
            </a:fld>
            <a:endParaRPr lang="en-US" alt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9A2EF-3365-79C5-E0AB-9BF2D84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051-0972-D743-A0D1-53F318B770A0}" type="slidenum">
              <a:rPr lang="en-US" altLang="x-none" smtClean="0"/>
              <a:pPr/>
              <a:t>7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36D87-66B0-7BAC-4D78-5F683931D884}"/>
              </a:ext>
            </a:extLst>
          </p:cNvPr>
          <p:cNvSpPr txBox="1"/>
          <p:nvPr/>
        </p:nvSpPr>
        <p:spPr>
          <a:xfrm>
            <a:off x="146073" y="6197952"/>
            <a:ext cx="902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CAD screenshot is welcome here to clarify any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277610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6" id="{26883CC3-F269-064B-B765-9D321BF70617}" vid="{CC0D5AB0-3C43-D44F-92FB-8C104C603E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44</TotalTime>
  <Words>618</Words>
  <Application>Microsoft Macintosh PowerPoint</Application>
  <PresentationFormat>On-screen Show (4:3)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</vt:lpstr>
      <vt:lpstr>Wingdings</vt:lpstr>
      <vt:lpstr>Blank Presentation</vt:lpstr>
      <vt:lpstr>ASML DUV Stepper</vt:lpstr>
      <vt:lpstr>Wafer Layout</vt:lpstr>
      <vt:lpstr>Mask Definition: Instructions</vt:lpstr>
      <vt:lpstr>Mask Definition</vt:lpstr>
      <vt:lpstr>Alignment Definition</vt:lpstr>
      <vt:lpstr>Wafer Layout: Instructions</vt:lpstr>
      <vt:lpstr>Wafer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ASML DUV Stepper</dc:title>
  <dc:creator>demis john</dc:creator>
  <cp:lastModifiedBy>demis john</cp:lastModifiedBy>
  <cp:revision>30</cp:revision>
  <dcterms:created xsi:type="dcterms:W3CDTF">2022-11-09T01:21:12Z</dcterms:created>
  <dcterms:modified xsi:type="dcterms:W3CDTF">2022-11-30T14:32:52Z</dcterms:modified>
</cp:coreProperties>
</file>