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93" r:id="rId2"/>
    <p:sldId id="290" r:id="rId3"/>
    <p:sldId id="27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jana stameni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51" autoAdjust="0"/>
  </p:normalViewPr>
  <p:slideViewPr>
    <p:cSldViewPr snapToGrid="0" snapToObjects="1">
      <p:cViewPr varScale="1">
        <p:scale>
          <a:sx n="87" d="100"/>
          <a:sy n="8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04D8-A0FD-4C48-A304-C6BBD89FF777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81F3-1B2B-BE46-97DF-84D4996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81F3-1B2B-BE46-97DF-84D499603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Second layer on sample with </a:t>
            </a:r>
            <a:r>
              <a:rPr lang="en-US" sz="3200" dirty="0" smtClean="0"/>
              <a:t>BL/BR orientation </a:t>
            </a:r>
            <a:r>
              <a:rPr lang="en-US" sz="3200" dirty="0"/>
              <a:t>using </a:t>
            </a:r>
            <a:r>
              <a:rPr lang="en-US" sz="3200" dirty="0" smtClean="0"/>
              <a:t>a </a:t>
            </a:r>
            <a:r>
              <a:rPr lang="en-US" sz="3200" dirty="0"/>
              <a:t>4 Layer mask </a:t>
            </a:r>
            <a:endParaRPr lang="en-US" sz="32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43634" y="-166885"/>
            <a:ext cx="4378266" cy="754731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Inspect the sample with </a:t>
            </a:r>
            <a:r>
              <a:rPr lang="en-US" sz="1600" dirty="0" smtClean="0"/>
              <a:t>either BL/BR orientation </a:t>
            </a:r>
            <a:r>
              <a:rPr lang="en-US" sz="1600" dirty="0" smtClean="0"/>
              <a:t>(make sure the first layer is there along with the alignment mark needed for a second lithography).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Load the sample on a wafer chuck (be consistent and repeatable with  simple tasks as loading sample on chuck, turning vacuum on, loading chuck on stage, turning vacuum on).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Make sure sample is vacuumed to the chuck (not moving), and a wafer chuck is vacuumed to the stage (not moving).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Load the program for second lithography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Aligning step (for sample with BL orientation use the key “A” to start aligning</a:t>
            </a:r>
            <a:r>
              <a:rPr lang="en-US" sz="1600" dirty="0"/>
              <a:t>;</a:t>
            </a:r>
            <a:r>
              <a:rPr lang="en-US" sz="1600" dirty="0" smtClean="0"/>
              <a:t> for  sample with BR orientation do not use key “A” </a:t>
            </a:r>
            <a:r>
              <a:rPr lang="en-US" sz="1600" dirty="0" smtClean="0"/>
              <a:t>to start aligning)</a:t>
            </a:r>
            <a:endParaRPr lang="en-US" sz="16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You are ready for the alignment step.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314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94" y="0"/>
            <a:ext cx="6831995" cy="931986"/>
          </a:xfrm>
        </p:spPr>
        <p:txBody>
          <a:bodyPr>
            <a:noAutofit/>
          </a:bodyPr>
          <a:lstStyle/>
          <a:p>
            <a:r>
              <a:rPr lang="en-US" sz="3200" dirty="0"/>
              <a:t>Second </a:t>
            </a:r>
            <a:r>
              <a:rPr lang="en-US" sz="3200" dirty="0" smtClean="0"/>
              <a:t>layer- for 4 </a:t>
            </a:r>
            <a:r>
              <a:rPr lang="en-US" sz="3200" dirty="0"/>
              <a:t>Layer </a:t>
            </a:r>
            <a:r>
              <a:rPr lang="en-US" sz="3200" dirty="0" smtClean="0"/>
              <a:t> Mask Plate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162" y="540172"/>
            <a:ext cx="4176225" cy="2146142"/>
          </a:xfrm>
        </p:spPr>
        <p:txBody>
          <a:bodyPr>
            <a:normAutofit fontScale="25000" lnSpcReduction="20000"/>
          </a:bodyPr>
          <a:lstStyle/>
          <a:p>
            <a:r>
              <a:rPr lang="en-US" sz="4900" dirty="0" smtClean="0"/>
              <a:t>Quad 1: </a:t>
            </a:r>
          </a:p>
          <a:p>
            <a:r>
              <a:rPr lang="en-US" sz="4900" dirty="0" smtClean="0"/>
              <a:t>Key </a:t>
            </a:r>
            <a:r>
              <a:rPr lang="en-US" sz="4900" dirty="0"/>
              <a:t>offset </a:t>
            </a:r>
            <a:r>
              <a:rPr lang="en-US" sz="4900" dirty="0" smtClean="0"/>
              <a:t>: X</a:t>
            </a:r>
            <a:r>
              <a:rPr lang="en-US" sz="4900" dirty="0"/>
              <a:t>=+0.7875, Y=-</a:t>
            </a:r>
            <a:r>
              <a:rPr lang="en-US" sz="4900" dirty="0" smtClean="0"/>
              <a:t>3.8250</a:t>
            </a:r>
          </a:p>
          <a:p>
            <a:r>
              <a:rPr lang="en-US" sz="4900" dirty="0" smtClean="0"/>
              <a:t>Pass Shift: X= +4.500, y=-4.500</a:t>
            </a:r>
            <a:endParaRPr lang="en-US" sz="4900" dirty="0" smtClean="0"/>
          </a:p>
          <a:p>
            <a:r>
              <a:rPr lang="en-US" sz="4900" dirty="0" smtClean="0"/>
              <a:t>The key offset and pas shift for </a:t>
            </a:r>
            <a:r>
              <a:rPr lang="en-US" sz="4900" dirty="0"/>
              <a:t>all 4 </a:t>
            </a:r>
            <a:r>
              <a:rPr lang="en-US" sz="4900" dirty="0" smtClean="0"/>
              <a:t>Quadrants are going to be the same, if mask gets rotated for 90 degree for each layer that is going to be exposed </a:t>
            </a:r>
            <a:r>
              <a:rPr lang="en-US" sz="4900" dirty="0"/>
              <a:t>(picture bellow</a:t>
            </a:r>
            <a:r>
              <a:rPr lang="en-US" sz="4900" dirty="0" smtClean="0"/>
              <a:t>)</a:t>
            </a:r>
            <a:r>
              <a:rPr lang="en-US" sz="4900" dirty="0"/>
              <a:t>.</a:t>
            </a:r>
            <a:endParaRPr lang="en-US" sz="4900" b="0" dirty="0"/>
          </a:p>
          <a:p>
            <a:r>
              <a:rPr lang="en-US" sz="4900" b="0" dirty="0"/>
              <a:t>If </a:t>
            </a:r>
            <a:r>
              <a:rPr lang="en-US" sz="4900" b="0" dirty="0" smtClean="0"/>
              <a:t>in every other lithography you want to use a new alignment mark, you need to find exact position of that alignment mark </a:t>
            </a:r>
            <a:r>
              <a:rPr lang="en-US" sz="4900" b="0" dirty="0" smtClean="0"/>
              <a:t>relative to the center of that die</a:t>
            </a:r>
            <a:r>
              <a:rPr lang="en-US" sz="4900" b="0" dirty="0" smtClean="0"/>
              <a:t>, </a:t>
            </a:r>
            <a:r>
              <a:rPr lang="en-US" sz="4900" b="0" dirty="0" smtClean="0"/>
              <a:t>and enter this info into program being used for exposure.</a:t>
            </a:r>
          </a:p>
          <a:p>
            <a:r>
              <a:rPr lang="en-US" sz="4900" dirty="0" smtClean="0"/>
              <a:t>Pass shift </a:t>
            </a:r>
            <a:r>
              <a:rPr lang="en-US" sz="4900" b="0" dirty="0" smtClean="0"/>
              <a:t>is a distance from the center of the mask to the center of layer being exposed. Follow sign convention for the sign.</a:t>
            </a:r>
            <a:endParaRPr lang="en-US" dirty="0"/>
          </a:p>
        </p:txBody>
      </p:sp>
      <p:pic>
        <p:nvPicPr>
          <p:cNvPr id="7" name="Content Placeholder 6" descr="4mask lay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701"/>
          <a:stretch>
            <a:fillRect/>
          </a:stretch>
        </p:blipFill>
        <p:spPr>
          <a:xfrm>
            <a:off x="621219" y="2686313"/>
            <a:ext cx="3517242" cy="34398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9" y="676483"/>
            <a:ext cx="4189412" cy="181271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Quadran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b="1272"/>
          <a:stretch>
            <a:fillRect/>
          </a:stretch>
        </p:blipFill>
        <p:spPr>
          <a:xfrm>
            <a:off x="4804095" y="2686313"/>
            <a:ext cx="3703242" cy="3620334"/>
          </a:xfrm>
        </p:spPr>
      </p:pic>
      <p:sp>
        <p:nvSpPr>
          <p:cNvPr id="4" name="Rectangle 3"/>
          <p:cNvSpPr/>
          <p:nvPr/>
        </p:nvSpPr>
        <p:spPr>
          <a:xfrm>
            <a:off x="4656666" y="931986"/>
            <a:ext cx="414609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If the mask is not going to be rotated, the sign for </a:t>
            </a:r>
            <a:r>
              <a:rPr lang="en-US" sz="1200" b="1" dirty="0" smtClean="0"/>
              <a:t>pass shift </a:t>
            </a:r>
            <a:r>
              <a:rPr lang="en-US" sz="1200" dirty="0" smtClean="0"/>
              <a:t>is going to be different for each quadrant.  </a:t>
            </a:r>
          </a:p>
          <a:p>
            <a:r>
              <a:rPr lang="en-US" sz="1200" b="1" dirty="0" smtClean="0"/>
              <a:t>Quad 1</a:t>
            </a:r>
            <a:r>
              <a:rPr lang="en-US" sz="1200" b="1" dirty="0"/>
              <a:t>: pass shift X= </a:t>
            </a:r>
            <a:r>
              <a:rPr lang="en-US" sz="1200" b="1" dirty="0" smtClean="0"/>
              <a:t>+4500, </a:t>
            </a:r>
            <a:r>
              <a:rPr lang="en-US" sz="1200" b="1" dirty="0"/>
              <a:t>Y= </a:t>
            </a:r>
            <a:r>
              <a:rPr lang="en-US" sz="1200" b="1" dirty="0" smtClean="0"/>
              <a:t>- 4500</a:t>
            </a:r>
            <a:endParaRPr lang="en-US" sz="1200" b="1" dirty="0"/>
          </a:p>
          <a:p>
            <a:r>
              <a:rPr lang="en-US" sz="1200" dirty="0" smtClean="0"/>
              <a:t>Quad 2</a:t>
            </a:r>
            <a:r>
              <a:rPr lang="en-US" sz="1200" dirty="0"/>
              <a:t>: pass shift X= </a:t>
            </a:r>
            <a:r>
              <a:rPr lang="en-US" sz="1200" dirty="0" smtClean="0"/>
              <a:t>- 4500, </a:t>
            </a:r>
            <a:r>
              <a:rPr lang="en-US" sz="1200" dirty="0"/>
              <a:t>Y= </a:t>
            </a:r>
            <a:r>
              <a:rPr lang="en-US" sz="1200" dirty="0" smtClean="0"/>
              <a:t>- 4500</a:t>
            </a:r>
            <a:endParaRPr lang="en-US" sz="1200" dirty="0"/>
          </a:p>
          <a:p>
            <a:r>
              <a:rPr lang="en-US" sz="1200" dirty="0" smtClean="0"/>
              <a:t>Quad 3</a:t>
            </a:r>
            <a:r>
              <a:rPr lang="en-US" sz="1200" dirty="0"/>
              <a:t>: pass shift X= </a:t>
            </a:r>
            <a:r>
              <a:rPr lang="en-US" sz="1200" dirty="0" smtClean="0"/>
              <a:t>-4500, </a:t>
            </a:r>
            <a:r>
              <a:rPr lang="en-US" sz="1200" dirty="0"/>
              <a:t>Y= </a:t>
            </a:r>
            <a:r>
              <a:rPr lang="en-US" sz="1200" dirty="0" smtClean="0"/>
              <a:t>+ 4500</a:t>
            </a:r>
            <a:endParaRPr lang="en-US" sz="1200" dirty="0"/>
          </a:p>
          <a:p>
            <a:r>
              <a:rPr lang="en-US" sz="1200" dirty="0" smtClean="0"/>
              <a:t>Quad 4</a:t>
            </a:r>
            <a:r>
              <a:rPr lang="en-US" sz="1200" dirty="0"/>
              <a:t>: pass shift X= </a:t>
            </a:r>
            <a:r>
              <a:rPr lang="en-US" sz="1200" dirty="0" smtClean="0"/>
              <a:t>+ 4500, </a:t>
            </a:r>
            <a:r>
              <a:rPr lang="en-US" sz="1200" dirty="0"/>
              <a:t>Y= </a:t>
            </a:r>
            <a:r>
              <a:rPr lang="en-US" sz="1200" dirty="0" smtClean="0"/>
              <a:t>+ 4500</a:t>
            </a:r>
            <a:endParaRPr lang="en-US" sz="1200" dirty="0"/>
          </a:p>
          <a:p>
            <a:r>
              <a:rPr lang="en-US" sz="1200" b="1" dirty="0" smtClean="0"/>
              <a:t>Key offset </a:t>
            </a:r>
            <a:r>
              <a:rPr lang="en-US" sz="1200" dirty="0" smtClean="0"/>
              <a:t>is going to be the same for all f quadrants: </a:t>
            </a:r>
          </a:p>
          <a:p>
            <a:r>
              <a:rPr lang="en-US" sz="1200" dirty="0" smtClean="0"/>
              <a:t>X</a:t>
            </a:r>
            <a:r>
              <a:rPr lang="en-US" sz="1200" dirty="0"/>
              <a:t>=+0.7875, Y=-3.8250</a:t>
            </a:r>
          </a:p>
          <a:p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42219" y="4029394"/>
            <a:ext cx="525538" cy="510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7430525" y="2686313"/>
            <a:ext cx="1076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Pass shift: X= + 4.5000 Y= - 4.5000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8626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 convention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Key offset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Pass shift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3114" y="2424432"/>
            <a:ext cx="2565837" cy="2783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75428" y="2424431"/>
            <a:ext cx="2565836" cy="2783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>
            <a:off x="1193114" y="3816236"/>
            <a:ext cx="2565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6" idx="3"/>
          </p:cNvCxnSpPr>
          <p:nvPr/>
        </p:nvCxnSpPr>
        <p:spPr>
          <a:xfrm>
            <a:off x="5375428" y="3816235"/>
            <a:ext cx="25658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0"/>
            <a:endCxn id="5" idx="2"/>
          </p:cNvCxnSpPr>
          <p:nvPr/>
        </p:nvCxnSpPr>
        <p:spPr>
          <a:xfrm>
            <a:off x="2476033" y="2424432"/>
            <a:ext cx="0" cy="2783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6" idx="2"/>
          </p:cNvCxnSpPr>
          <p:nvPr/>
        </p:nvCxnSpPr>
        <p:spPr>
          <a:xfrm>
            <a:off x="6658346" y="2424431"/>
            <a:ext cx="0" cy="2783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6673" y="3052989"/>
            <a:ext cx="80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+x, +y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58346" y="3312285"/>
            <a:ext cx="99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+x, </a:t>
            </a:r>
            <a:r>
              <a:rPr lang="en-US" dirty="0" smtClean="0"/>
              <a:t>-y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78732" y="3312285"/>
            <a:ext cx="97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x</a:t>
            </a:r>
            <a:r>
              <a:rPr lang="en-US" dirty="0" smtClean="0"/>
              <a:t>, </a:t>
            </a:r>
            <a:r>
              <a:rPr lang="en-US" dirty="0" smtClean="0"/>
              <a:t>-y</a:t>
            </a:r>
            <a:endParaRPr lang="en-US" dirty="0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6658346" y="4248846"/>
            <a:ext cx="99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+x, +y</a:t>
            </a:r>
            <a:endParaRPr lang="en-US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5678732" y="4211774"/>
            <a:ext cx="74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x</a:t>
            </a:r>
            <a:r>
              <a:rPr lang="en-US" dirty="0" smtClean="0"/>
              <a:t>, +y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2759073" y="4250369"/>
            <a:ext cx="86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x</a:t>
            </a:r>
            <a:r>
              <a:rPr lang="en-US" dirty="0" smtClean="0"/>
              <a:t>, </a:t>
            </a:r>
            <a:r>
              <a:rPr lang="en-US" dirty="0" smtClean="0"/>
              <a:t>-y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759075" y="3027920"/>
            <a:ext cx="86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x</a:t>
            </a:r>
            <a:r>
              <a:rPr lang="en-US" dirty="0" smtClean="0"/>
              <a:t>, </a:t>
            </a:r>
            <a:r>
              <a:rPr lang="en-US" dirty="0" smtClean="0"/>
              <a:t>+y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6673" y="4211773"/>
            <a:ext cx="80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+x, +y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3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43737</TotalTime>
  <Words>455</Words>
  <Application>Microsoft Macintosh PowerPoint</Application>
  <PresentationFormat>On-screen Show (4:3)</PresentationFormat>
  <Paragraphs>34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Second layer on sample with BL/BR orientation using a 4 Layer mask </vt:lpstr>
      <vt:lpstr>Second layer- for 4 Layer  Mask Plate</vt:lpstr>
      <vt:lpstr>Sign convention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 Layouts</dc:title>
  <dc:creator>biljana stamenic</dc:creator>
  <cp:lastModifiedBy>biljana stamenic</cp:lastModifiedBy>
  <cp:revision>66</cp:revision>
  <cp:lastPrinted>2018-05-10T16:54:33Z</cp:lastPrinted>
  <dcterms:created xsi:type="dcterms:W3CDTF">2017-10-12T15:25:59Z</dcterms:created>
  <dcterms:modified xsi:type="dcterms:W3CDTF">2020-04-15T21:12:23Z</dcterms:modified>
</cp:coreProperties>
</file>