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73" r:id="rId4"/>
    <p:sldId id="268" r:id="rId5"/>
    <p:sldId id="265" r:id="rId6"/>
    <p:sldId id="271" r:id="rId7"/>
    <p:sldId id="279" r:id="rId8"/>
    <p:sldId id="282" r:id="rId9"/>
    <p:sldId id="284" r:id="rId10"/>
    <p:sldId id="287" r:id="rId11"/>
    <p:sldId id="290" r:id="rId12"/>
    <p:sldId id="27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iljana stamenic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947" autoAdjust="0"/>
  </p:normalViewPr>
  <p:slideViewPr>
    <p:cSldViewPr snapToGrid="0" snapToObjects="1">
      <p:cViewPr varScale="1">
        <p:scale>
          <a:sx n="75" d="100"/>
          <a:sy n="75" d="100"/>
        </p:scale>
        <p:origin x="-24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10-12T08:55:24.456" idx="1">
    <p:pos x="10" y="1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10-12T08:55:24.456" idx="2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F04D8-A0FD-4C48-A304-C6BBD89FF777}" type="datetimeFigureOut">
              <a:rPr lang="en-US" smtClean="0"/>
              <a:t>6/20/19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981F3-1B2B-BE46-97DF-84D499603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79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2B68-1A7C-6844-989C-400E712FD355}" type="datetimeFigureOut">
              <a:rPr lang="en-US" smtClean="0"/>
              <a:t>6/20/19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40E6-936F-544C-96EA-F21E3AC04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344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2B68-1A7C-6844-989C-400E712FD355}" type="datetimeFigureOut">
              <a:rPr lang="en-US" smtClean="0"/>
              <a:t>6/20/19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40E6-936F-544C-96EA-F21E3AC04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24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2B68-1A7C-6844-989C-400E712FD355}" type="datetimeFigureOut">
              <a:rPr lang="en-US" smtClean="0"/>
              <a:t>6/20/19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40E6-936F-544C-96EA-F21E3AC04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44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2B68-1A7C-6844-989C-400E712FD355}" type="datetimeFigureOut">
              <a:rPr lang="en-US" smtClean="0"/>
              <a:t>6/20/19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40E6-936F-544C-96EA-F21E3AC04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25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2B68-1A7C-6844-989C-400E712FD355}" type="datetimeFigureOut">
              <a:rPr lang="en-US" smtClean="0"/>
              <a:t>6/20/19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40E6-936F-544C-96EA-F21E3AC04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34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2B68-1A7C-6844-989C-400E712FD355}" type="datetimeFigureOut">
              <a:rPr lang="en-US" smtClean="0"/>
              <a:t>6/20/19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40E6-936F-544C-96EA-F21E3AC04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050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2B68-1A7C-6844-989C-400E712FD355}" type="datetimeFigureOut">
              <a:rPr lang="en-US" smtClean="0"/>
              <a:t>6/20/19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40E6-936F-544C-96EA-F21E3AC04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53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2B68-1A7C-6844-989C-400E712FD355}" type="datetimeFigureOut">
              <a:rPr lang="en-US" smtClean="0"/>
              <a:t>6/20/19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40E6-936F-544C-96EA-F21E3AC04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20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2B68-1A7C-6844-989C-400E712FD355}" type="datetimeFigureOut">
              <a:rPr lang="en-US" smtClean="0"/>
              <a:t>6/20/19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40E6-936F-544C-96EA-F21E3AC04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9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2B68-1A7C-6844-989C-400E712FD355}" type="datetimeFigureOut">
              <a:rPr lang="en-US" smtClean="0"/>
              <a:t>6/20/19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40E6-936F-544C-96EA-F21E3AC04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352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2B68-1A7C-6844-989C-400E712FD355}" type="datetimeFigureOut">
              <a:rPr lang="en-US" smtClean="0"/>
              <a:t>6/20/19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40E6-936F-544C-96EA-F21E3AC04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70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B2B68-1A7C-6844-989C-400E712FD355}" type="datetimeFigureOut">
              <a:rPr lang="en-US" smtClean="0"/>
              <a:t>6/20/19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640E6-936F-544C-96EA-F21E3AC04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65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comments" Target="../comments/commen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Mask Layouts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78198" y="1600200"/>
            <a:ext cx="5733301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 smtClean="0"/>
              <a:t>Single Layer Mask</a:t>
            </a:r>
          </a:p>
          <a:p>
            <a:pPr marL="0" indent="0" algn="ctr">
              <a:buNone/>
            </a:pPr>
            <a:r>
              <a:rPr lang="en-US" sz="1800" dirty="0" smtClean="0"/>
              <a:t>( single field centered within the plate)</a:t>
            </a:r>
          </a:p>
          <a:p>
            <a:pPr marL="0" indent="0" algn="ctr">
              <a:buNone/>
            </a:pPr>
            <a:endParaRPr lang="en-US" sz="1800" dirty="0"/>
          </a:p>
        </p:txBody>
      </p:sp>
      <p:pic>
        <p:nvPicPr>
          <p:cNvPr id="3" name="Picture 2" descr="single mask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75" y="2384331"/>
            <a:ext cx="4179853" cy="352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15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87560" y="274639"/>
            <a:ext cx="6626338" cy="470872"/>
          </a:xfrm>
        </p:spPr>
        <p:txBody>
          <a:bodyPr>
            <a:noAutofit/>
          </a:bodyPr>
          <a:lstStyle/>
          <a:p>
            <a:r>
              <a:rPr lang="en-US" sz="3200" dirty="0"/>
              <a:t>Second </a:t>
            </a:r>
            <a:r>
              <a:rPr lang="en-US" sz="3200" dirty="0" smtClean="0"/>
              <a:t>layer- for single centered mask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62634" y="1214905"/>
            <a:ext cx="3340777" cy="1187292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Aligning to BL </a:t>
            </a:r>
            <a:r>
              <a:rPr lang="en-US" dirty="0" smtClean="0"/>
              <a:t>orientation</a:t>
            </a:r>
          </a:p>
          <a:p>
            <a:r>
              <a:rPr lang="en-US" b="0" dirty="0"/>
              <a:t>Find first alignment mark( global</a:t>
            </a:r>
            <a:r>
              <a:rPr lang="en-US" b="0" dirty="0" smtClean="0"/>
              <a:t>) in R3C1</a:t>
            </a:r>
            <a:endParaRPr lang="en-US" b="0" dirty="0"/>
          </a:p>
          <a:p>
            <a:r>
              <a:rPr lang="en-US" b="0" dirty="0"/>
              <a:t>Align as you would normally align </a:t>
            </a:r>
            <a:r>
              <a:rPr lang="en-US" dirty="0" smtClean="0"/>
              <a:t>BL </a:t>
            </a:r>
            <a:r>
              <a:rPr lang="en-US" dirty="0"/>
              <a:t>orientation</a:t>
            </a:r>
          </a:p>
          <a:p>
            <a:r>
              <a:rPr lang="en-US" b="0" dirty="0"/>
              <a:t>Key offset : X=+0.7875, Y=-3.8250</a:t>
            </a:r>
          </a:p>
          <a:p>
            <a:r>
              <a:rPr lang="en-US" b="0" dirty="0"/>
              <a:t>Pass shift: X</a:t>
            </a:r>
            <a:r>
              <a:rPr lang="en-US" b="0" dirty="0" smtClean="0"/>
              <a:t>=0, Y=0</a:t>
            </a:r>
            <a:endParaRPr lang="en-US" b="0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sz="1600" b="0" dirty="0"/>
          </a:p>
          <a:p>
            <a:endParaRPr lang="en-US" sz="1600" dirty="0"/>
          </a:p>
        </p:txBody>
      </p:sp>
      <p:pic>
        <p:nvPicPr>
          <p:cNvPr id="10" name="Content Placeholder 9" descr="Quarter orientation A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796" b="-14796"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831704" y="1214905"/>
            <a:ext cx="3382194" cy="959970"/>
          </a:xfrm>
        </p:spPr>
        <p:txBody>
          <a:bodyPr>
            <a:normAutofit fontScale="55000" lnSpcReduction="20000"/>
          </a:bodyPr>
          <a:lstStyle/>
          <a:p>
            <a:r>
              <a:rPr lang="en-US" sz="2000" dirty="0"/>
              <a:t>Aligning to BR </a:t>
            </a:r>
            <a:r>
              <a:rPr lang="en-US" sz="2000" dirty="0" smtClean="0"/>
              <a:t>orientation</a:t>
            </a:r>
          </a:p>
          <a:p>
            <a:r>
              <a:rPr lang="en-US" sz="2000" b="0" dirty="0"/>
              <a:t>Find first alignment mark( global</a:t>
            </a:r>
            <a:r>
              <a:rPr lang="en-US" sz="2000" b="0" dirty="0" smtClean="0"/>
              <a:t>) in R3C3</a:t>
            </a:r>
            <a:endParaRPr lang="en-US" sz="2000" b="0" dirty="0"/>
          </a:p>
          <a:p>
            <a:r>
              <a:rPr lang="en-US" sz="2000" b="0" dirty="0"/>
              <a:t>Align as you would normally </a:t>
            </a:r>
            <a:r>
              <a:rPr lang="en-US" sz="2000" b="0" dirty="0" smtClean="0"/>
              <a:t>align </a:t>
            </a:r>
            <a:r>
              <a:rPr lang="en-US" sz="2000" dirty="0" smtClean="0"/>
              <a:t>BR </a:t>
            </a:r>
            <a:r>
              <a:rPr lang="en-US" sz="2000" dirty="0"/>
              <a:t>orientation</a:t>
            </a:r>
          </a:p>
          <a:p>
            <a:r>
              <a:rPr lang="en-US" sz="2000" b="0" dirty="0"/>
              <a:t>Key offset : X=+0.7875, Y=-3.8250</a:t>
            </a:r>
          </a:p>
          <a:p>
            <a:r>
              <a:rPr lang="en-US" sz="2000" b="0" dirty="0"/>
              <a:t>Pass shift: X</a:t>
            </a:r>
            <a:r>
              <a:rPr lang="en-US" sz="2000" b="0" dirty="0" smtClean="0"/>
              <a:t>=0, Y=0</a:t>
            </a:r>
            <a:endParaRPr lang="en-US" sz="2000" b="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Content Placeholder 10" descr="quarter orientation B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045" b="-19045"/>
          <a:stretch>
            <a:fillRect/>
          </a:stretch>
        </p:blipFill>
        <p:spPr>
          <a:xfrm>
            <a:off x="4649242" y="2029443"/>
            <a:ext cx="4189412" cy="4241052"/>
          </a:xfrm>
        </p:spPr>
      </p:pic>
    </p:spTree>
    <p:extLst>
      <p:ext uri="{BB962C8B-B14F-4D97-AF65-F5344CB8AC3E}">
        <p14:creationId xmlns:p14="http://schemas.microsoft.com/office/powerpoint/2010/main" val="225217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1844"/>
          </a:xfrm>
        </p:spPr>
        <p:txBody>
          <a:bodyPr>
            <a:noAutofit/>
          </a:bodyPr>
          <a:lstStyle/>
          <a:p>
            <a:r>
              <a:rPr lang="en-US" sz="3200" dirty="0"/>
              <a:t>Second </a:t>
            </a:r>
            <a:r>
              <a:rPr lang="en-US" sz="3200" dirty="0" smtClean="0"/>
              <a:t>layer- for 4 </a:t>
            </a:r>
            <a:r>
              <a:rPr lang="en-US" sz="3200" dirty="0"/>
              <a:t>Layer mask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63600"/>
            <a:ext cx="4040188" cy="1822713"/>
          </a:xfrm>
        </p:spPr>
        <p:txBody>
          <a:bodyPr>
            <a:normAutofit fontScale="40000" lnSpcReduction="20000"/>
          </a:bodyPr>
          <a:lstStyle/>
          <a:p>
            <a:r>
              <a:rPr lang="en-US" sz="2900" dirty="0"/>
              <a:t>Key offset for all 4 Quads is same (picture bellow):</a:t>
            </a:r>
          </a:p>
          <a:p>
            <a:r>
              <a:rPr lang="en-US" sz="2900" b="0" dirty="0"/>
              <a:t>X=+0.7875, Y=-3.8250  (in mm)</a:t>
            </a:r>
          </a:p>
          <a:p>
            <a:r>
              <a:rPr lang="en-US" sz="2900" b="0" dirty="0"/>
              <a:t>Only if the same  alignment mark is used for aligning  all 4 quads.</a:t>
            </a:r>
          </a:p>
          <a:p>
            <a:r>
              <a:rPr lang="en-US" sz="2900" b="0" dirty="0"/>
              <a:t>If not, read position of alignment mark that you are going to use for aligning. Use the key offset sign convention to figure out the sign for alignment  mark.</a:t>
            </a:r>
          </a:p>
          <a:p>
            <a:r>
              <a:rPr lang="en-US" sz="2900" b="0" dirty="0" smtClean="0"/>
              <a:t>Key </a:t>
            </a:r>
            <a:r>
              <a:rPr lang="en-US" sz="2900" b="0" dirty="0"/>
              <a:t>offset is distance from the center of layer to the center of the alignment mark</a:t>
            </a:r>
          </a:p>
          <a:p>
            <a:endParaRPr lang="en-US" dirty="0"/>
          </a:p>
        </p:txBody>
      </p:sp>
      <p:pic>
        <p:nvPicPr>
          <p:cNvPr id="7" name="Content Placeholder 6" descr="4mask layer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" b="1701"/>
          <a:stretch>
            <a:fillRect/>
          </a:stretch>
        </p:blipFill>
        <p:spPr>
          <a:xfrm>
            <a:off x="621219" y="2686313"/>
            <a:ext cx="3517242" cy="3439849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7389" y="676483"/>
            <a:ext cx="4189412" cy="181271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8" name="Content Placeholder 7" descr="Quadrant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" b="1272"/>
          <a:stretch>
            <a:fillRect/>
          </a:stretch>
        </p:blipFill>
        <p:spPr>
          <a:xfrm>
            <a:off x="4804095" y="2686313"/>
            <a:ext cx="3703242" cy="3620334"/>
          </a:xfrm>
        </p:spPr>
      </p:pic>
      <p:sp>
        <p:nvSpPr>
          <p:cNvPr id="4" name="Rectangle 3"/>
          <p:cNvSpPr/>
          <p:nvPr/>
        </p:nvSpPr>
        <p:spPr>
          <a:xfrm>
            <a:off x="4656666" y="931986"/>
            <a:ext cx="44873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Quad1: pass shift X= +, Y= -</a:t>
            </a:r>
          </a:p>
          <a:p>
            <a:r>
              <a:rPr lang="en-US" sz="1400" dirty="0"/>
              <a:t>Quad2: pass shift X= -, Y= -</a:t>
            </a:r>
          </a:p>
          <a:p>
            <a:r>
              <a:rPr lang="en-US" sz="1400" dirty="0"/>
              <a:t>Quad3: pass shift X= -, Y= +</a:t>
            </a:r>
          </a:p>
          <a:p>
            <a:r>
              <a:rPr lang="en-US" sz="1400" dirty="0"/>
              <a:t>Quad4: pass shift X= +, Y= +</a:t>
            </a:r>
          </a:p>
          <a:p>
            <a:r>
              <a:rPr lang="en-US" sz="1400" dirty="0"/>
              <a:t>Pass shift is distance from center of the layer to the center of the mask, in mm at the wafer level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86267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Sign convention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Key offset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Pass shift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93114" y="2424432"/>
            <a:ext cx="2565837" cy="27836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75428" y="2424431"/>
            <a:ext cx="2565836" cy="27836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5" idx="1"/>
            <a:endCxn id="5" idx="3"/>
          </p:cNvCxnSpPr>
          <p:nvPr/>
        </p:nvCxnSpPr>
        <p:spPr>
          <a:xfrm>
            <a:off x="1193114" y="3816236"/>
            <a:ext cx="25658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1"/>
            <a:endCxn id="6" idx="3"/>
          </p:cNvCxnSpPr>
          <p:nvPr/>
        </p:nvCxnSpPr>
        <p:spPr>
          <a:xfrm>
            <a:off x="5375428" y="3816235"/>
            <a:ext cx="25658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0"/>
            <a:endCxn id="5" idx="2"/>
          </p:cNvCxnSpPr>
          <p:nvPr/>
        </p:nvCxnSpPr>
        <p:spPr>
          <a:xfrm>
            <a:off x="2476033" y="2424432"/>
            <a:ext cx="0" cy="27836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0"/>
            <a:endCxn id="6" idx="2"/>
          </p:cNvCxnSpPr>
          <p:nvPr/>
        </p:nvCxnSpPr>
        <p:spPr>
          <a:xfrm>
            <a:off x="6658346" y="2424431"/>
            <a:ext cx="0" cy="27836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526673" y="3052989"/>
            <a:ext cx="808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+x, +y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658346" y="3944049"/>
            <a:ext cx="1282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+x, +y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33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Mask Layouts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861782" y="1600200"/>
            <a:ext cx="5277103" cy="47615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 smtClean="0"/>
              <a:t>Single Layer Mask</a:t>
            </a:r>
          </a:p>
          <a:p>
            <a:pPr marL="0" indent="0" algn="ctr">
              <a:buNone/>
            </a:pPr>
            <a:r>
              <a:rPr lang="en-US" sz="1800" dirty="0" smtClean="0"/>
              <a:t>( single field centered within the plate)</a:t>
            </a:r>
          </a:p>
          <a:p>
            <a:pPr marL="0" indent="0" algn="ctr">
              <a:buNone/>
            </a:pPr>
            <a:endParaRPr lang="en-US" sz="1400" dirty="0" smtClean="0"/>
          </a:p>
          <a:p>
            <a:pPr marL="0" indent="0" algn="ctr">
              <a:buNone/>
            </a:pPr>
            <a:endParaRPr lang="en-US" sz="1400" dirty="0" smtClean="0"/>
          </a:p>
          <a:p>
            <a:pPr marL="0" indent="0" algn="ctr">
              <a:buNone/>
            </a:pPr>
            <a:endParaRPr lang="en-US" sz="1400" dirty="0"/>
          </a:p>
        </p:txBody>
      </p:sp>
      <p:pic>
        <p:nvPicPr>
          <p:cNvPr id="10" name="Picture 9" descr="sigle layer mask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705" y="2258281"/>
            <a:ext cx="4550815" cy="386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782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259" y="1661947"/>
            <a:ext cx="4269194" cy="373942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5786225" y="3051983"/>
            <a:ext cx="276341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/>
              <a:t>The blue box in the middle is the largest single square </a:t>
            </a:r>
            <a:r>
              <a:rPr lang="en-US" sz="1400" dirty="0" smtClean="0"/>
              <a:t>size (die size ~(14.8x14.8)mm2</a:t>
            </a:r>
            <a:r>
              <a:rPr lang="en-US" sz="1400" dirty="0"/>
              <a:t> </a:t>
            </a:r>
            <a:r>
              <a:rPr lang="en-US" sz="1400" dirty="0" smtClean="0"/>
              <a:t>that you can shoot on the wafer.  </a:t>
            </a:r>
            <a:r>
              <a:rPr lang="en-US" sz="1400" dirty="0"/>
              <a:t>This is because the “spot” </a:t>
            </a:r>
            <a:r>
              <a:rPr lang="en-US" sz="1400" dirty="0" smtClean="0"/>
              <a:t>size on the wafer is~20 mm, </a:t>
            </a:r>
            <a:r>
              <a:rPr lang="en-US" sz="1400" dirty="0"/>
              <a:t>mask scale is </a:t>
            </a:r>
            <a:r>
              <a:rPr lang="en-US" sz="1400" dirty="0" smtClean="0"/>
              <a:t>5x (100mm).  </a:t>
            </a:r>
            <a:r>
              <a:rPr lang="en-US" sz="1400" dirty="0"/>
              <a:t>A</a:t>
            </a:r>
            <a:r>
              <a:rPr lang="en-US" sz="1400" dirty="0" smtClean="0"/>
              <a:t>nything </a:t>
            </a:r>
            <a:r>
              <a:rPr lang="en-US" sz="1400" dirty="0"/>
              <a:t>outside the red circle is not going to be exposed properly.  There will be some bleed through but the features will be under </a:t>
            </a:r>
            <a:r>
              <a:rPr lang="en-US" sz="1400" dirty="0" smtClean="0"/>
              <a:t>expose.</a:t>
            </a:r>
            <a:endParaRPr lang="en-US" sz="1400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772CEDA-4D90-4126-AE94-1B304722F072}"/>
              </a:ext>
            </a:extLst>
          </p:cNvPr>
          <p:cNvSpPr txBox="1"/>
          <p:nvPr/>
        </p:nvSpPr>
        <p:spPr>
          <a:xfrm>
            <a:off x="950355" y="138023"/>
            <a:ext cx="2685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Exposure </a:t>
            </a:r>
            <a:r>
              <a:rPr lang="en-US" dirty="0" smtClean="0"/>
              <a:t>Field (red circle) D=100mm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12045353-78A2-4E31-A275-FB56EC42A73A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2293195" y="784354"/>
            <a:ext cx="684019" cy="12006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CC01381-820D-4FAF-9EEC-41753967F88D}"/>
              </a:ext>
            </a:extLst>
          </p:cNvPr>
          <p:cNvSpPr txBox="1"/>
          <p:nvPr/>
        </p:nvSpPr>
        <p:spPr>
          <a:xfrm>
            <a:off x="4179282" y="138023"/>
            <a:ext cx="3356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Large Square (blue box),</a:t>
            </a:r>
          </a:p>
          <a:p>
            <a:r>
              <a:rPr lang="en-US" dirty="0" smtClean="0"/>
              <a:t> max die size (74x74) mm2 </a:t>
            </a:r>
            <a:endParaRPr lang="en-US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D1506548-7A61-4242-819B-0247DC951D61}"/>
              </a:ext>
            </a:extLst>
          </p:cNvPr>
          <p:cNvCxnSpPr>
            <a:cxnSpLocks/>
          </p:cNvCxnSpPr>
          <p:nvPr/>
        </p:nvCxnSpPr>
        <p:spPr>
          <a:xfrm flipH="1">
            <a:off x="4218318" y="784355"/>
            <a:ext cx="931652" cy="14806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3999B5B-87ED-49DF-8AF4-10DD083CCEE1}"/>
              </a:ext>
            </a:extLst>
          </p:cNvPr>
          <p:cNvSpPr txBox="1"/>
          <p:nvPr/>
        </p:nvSpPr>
        <p:spPr>
          <a:xfrm>
            <a:off x="6372450" y="1843179"/>
            <a:ext cx="21415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part of your mask will not be properly exposed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="" xmlns:a16="http://schemas.microsoft.com/office/drawing/2014/main" id="{09D44E24-60EC-4788-A5F7-A3B027104B87}"/>
              </a:ext>
            </a:extLst>
          </p:cNvPr>
          <p:cNvCxnSpPr>
            <a:cxnSpLocks/>
          </p:cNvCxnSpPr>
          <p:nvPr/>
        </p:nvCxnSpPr>
        <p:spPr>
          <a:xfrm flipH="1">
            <a:off x="4773474" y="2144768"/>
            <a:ext cx="1576234" cy="83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="" xmlns:a16="http://schemas.microsoft.com/office/drawing/2014/main" id="{9C832CDA-E2D2-411B-B696-CBFD9C6F6EA3}"/>
              </a:ext>
            </a:extLst>
          </p:cNvPr>
          <p:cNvCxnSpPr/>
          <p:nvPr/>
        </p:nvCxnSpPr>
        <p:spPr>
          <a:xfrm>
            <a:off x="1847402" y="3648205"/>
            <a:ext cx="3143150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638346" y="1799923"/>
            <a:ext cx="35180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49612" y="1799923"/>
            <a:ext cx="0" cy="36408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649612" y="5414201"/>
            <a:ext cx="35219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178892" y="1779411"/>
            <a:ext cx="0" cy="36219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475357" y="5810940"/>
            <a:ext cx="367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Mask plate (5x5)” ~ (127x127)mm2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931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7"/>
            <a:ext cx="7754368" cy="1007577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Quarter with BL orientation</a:t>
            </a:r>
            <a:br>
              <a:rPr lang="en-US" sz="3600" dirty="0" smtClean="0"/>
            </a:br>
            <a:r>
              <a:rPr lang="en-US" sz="3600" dirty="0" smtClean="0"/>
              <a:t>writing the program TESTQ</a:t>
            </a:r>
            <a:endParaRPr lang="en-US" sz="3600" dirty="0"/>
          </a:p>
        </p:txBody>
      </p:sp>
      <p:pic>
        <p:nvPicPr>
          <p:cNvPr id="5" name="Content Placeholder 4" descr="die layout on quarter BL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437" b="-30437"/>
          <a:stretch>
            <a:fillRect/>
          </a:stretch>
        </p:blipFill>
        <p:spPr>
          <a:xfrm>
            <a:off x="457200" y="1282215"/>
            <a:ext cx="4038600" cy="499324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600200"/>
            <a:ext cx="4130533" cy="4120451"/>
          </a:xfrm>
        </p:spPr>
        <p:txBody>
          <a:bodyPr>
            <a:normAutofit fontScale="47500" lnSpcReduction="20000"/>
          </a:bodyPr>
          <a:lstStyle/>
          <a:p>
            <a:r>
              <a:rPr lang="en-US" b="1" dirty="0" smtClean="0"/>
              <a:t>AUTOSTEP200</a:t>
            </a:r>
            <a:r>
              <a:rPr lang="en-US" b="1" dirty="0" smtClean="0"/>
              <a:t>: </a:t>
            </a:r>
            <a:r>
              <a:rPr lang="en-US" b="1" dirty="0" smtClean="0"/>
              <a:t>LOG IN [10,1]</a:t>
            </a:r>
          </a:p>
          <a:p>
            <a:r>
              <a:rPr lang="en-US" b="1" dirty="0" smtClean="0"/>
              <a:t>CHUCK:142</a:t>
            </a:r>
            <a:r>
              <a:rPr lang="en-US" b="1" dirty="0"/>
              <a:t> </a:t>
            </a:r>
            <a:r>
              <a:rPr lang="en-US" b="1" dirty="0" smtClean="0"/>
              <a:t> (for ¼ of 2” pieces) or smaller then 2”)</a:t>
            </a:r>
          </a:p>
          <a:p>
            <a:r>
              <a:rPr lang="en-US" b="1" dirty="0" smtClean="0"/>
              <a:t>Diameter= 55mm ( if 1/4 of 2 inch)</a:t>
            </a:r>
            <a:endParaRPr lang="en-US" b="1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Cell size </a:t>
            </a:r>
            <a:r>
              <a:rPr lang="en-US" dirty="0" smtClean="0">
                <a:solidFill>
                  <a:srgbClr val="FF0000"/>
                </a:solidFill>
              </a:rPr>
              <a:t>(die size): </a:t>
            </a:r>
            <a:r>
              <a:rPr lang="en-US" dirty="0" smtClean="0">
                <a:solidFill>
                  <a:srgbClr val="FF0000"/>
                </a:solidFill>
              </a:rPr>
              <a:t> X</a:t>
            </a:r>
            <a:r>
              <a:rPr lang="en-US" dirty="0" smtClean="0">
                <a:solidFill>
                  <a:srgbClr val="FF0000"/>
                </a:solidFill>
              </a:rPr>
              <a:t>=</a:t>
            </a:r>
            <a:r>
              <a:rPr lang="en-US" dirty="0">
                <a:solidFill>
                  <a:srgbClr val="FF0000"/>
                </a:solidFill>
              </a:rPr>
              <a:t>7.5750</a:t>
            </a:r>
            <a:r>
              <a:rPr lang="en-US" dirty="0" smtClean="0">
                <a:solidFill>
                  <a:srgbClr val="FF0000"/>
                </a:solidFill>
              </a:rPr>
              <a:t>mm</a:t>
            </a:r>
            <a:r>
              <a:rPr lang="en-US" dirty="0">
                <a:solidFill>
                  <a:srgbClr val="FF0000"/>
                </a:solidFill>
              </a:rPr>
              <a:t>, Y</a:t>
            </a:r>
            <a:r>
              <a:rPr lang="en-US" dirty="0" smtClean="0">
                <a:solidFill>
                  <a:srgbClr val="FF0000"/>
                </a:solidFill>
              </a:rPr>
              <a:t>=8.0000mm</a:t>
            </a:r>
          </a:p>
          <a:p>
            <a:r>
              <a:rPr lang="en-US" dirty="0" smtClean="0"/>
              <a:t>Gap between die=0.5mm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Step size </a:t>
            </a:r>
            <a:r>
              <a:rPr lang="en-US" dirty="0" smtClean="0">
                <a:solidFill>
                  <a:srgbClr val="0000FF"/>
                </a:solidFill>
              </a:rPr>
              <a:t>( step from die to die): 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=</a:t>
            </a:r>
            <a:r>
              <a:rPr lang="en-US" dirty="0" smtClean="0">
                <a:solidFill>
                  <a:srgbClr val="0000FF"/>
                </a:solidFill>
              </a:rPr>
              <a:t>8.0750mm</a:t>
            </a:r>
            <a:r>
              <a:rPr lang="en-US" dirty="0">
                <a:solidFill>
                  <a:srgbClr val="0000FF"/>
                </a:solidFill>
              </a:rPr>
              <a:t>, Y</a:t>
            </a:r>
            <a:r>
              <a:rPr lang="en-US" dirty="0" smtClean="0">
                <a:solidFill>
                  <a:srgbClr val="0000FF"/>
                </a:solidFill>
              </a:rPr>
              <a:t>=8.5000mm</a:t>
            </a:r>
          </a:p>
          <a:p>
            <a:r>
              <a:rPr lang="en-US" dirty="0" smtClean="0"/>
              <a:t>Distance from DIE center to </a:t>
            </a:r>
            <a:r>
              <a:rPr lang="en-US" dirty="0"/>
              <a:t>t</a:t>
            </a:r>
            <a:r>
              <a:rPr lang="en-US" dirty="0" smtClean="0"/>
              <a:t>he lower left corner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 smtClean="0"/>
              <a:t>X</a:t>
            </a:r>
            <a:r>
              <a:rPr lang="en-US" dirty="0"/>
              <a:t>/2</a:t>
            </a:r>
            <a:r>
              <a:rPr lang="en-US" dirty="0" smtClean="0"/>
              <a:t>=</a:t>
            </a:r>
            <a:r>
              <a:rPr lang="en-US" dirty="0"/>
              <a:t>3.7875mm</a:t>
            </a:r>
          </a:p>
          <a:p>
            <a:pPr marL="0" indent="0">
              <a:buNone/>
            </a:pPr>
            <a:r>
              <a:rPr lang="en-US" dirty="0" smtClean="0"/>
              <a:t>Y</a:t>
            </a:r>
            <a:r>
              <a:rPr lang="en-US" dirty="0"/>
              <a:t>/2</a:t>
            </a:r>
            <a:r>
              <a:rPr lang="en-US" dirty="0" smtClean="0"/>
              <a:t>=4.0000mm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Adding </a:t>
            </a:r>
            <a:r>
              <a:rPr lang="en-US" b="1" u="sng" dirty="0"/>
              <a:t>1</a:t>
            </a:r>
            <a:r>
              <a:rPr lang="en-US" b="1" u="sng" dirty="0" smtClean="0"/>
              <a:t> </a:t>
            </a:r>
            <a:r>
              <a:rPr lang="en-US" b="1" u="sng" dirty="0"/>
              <a:t>mm from </a:t>
            </a:r>
            <a:r>
              <a:rPr lang="en-US" dirty="0"/>
              <a:t>the corner in X, and Y </a:t>
            </a:r>
            <a:r>
              <a:rPr lang="en-US" dirty="0" smtClean="0"/>
              <a:t>direction bring coordinates for </a:t>
            </a:r>
            <a:r>
              <a:rPr lang="en-US" dirty="0" err="1" smtClean="0"/>
              <a:t>x,y</a:t>
            </a:r>
            <a:r>
              <a:rPr lang="en-US" dirty="0" smtClean="0"/>
              <a:t>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X=</a:t>
            </a:r>
            <a:r>
              <a:rPr lang="en-US" dirty="0"/>
              <a:t>3.7875</a:t>
            </a:r>
            <a:r>
              <a:rPr lang="en-US" dirty="0" smtClean="0"/>
              <a:t>+1.0=4.7875mm</a:t>
            </a:r>
          </a:p>
          <a:p>
            <a:pPr marL="0" indent="0">
              <a:buNone/>
            </a:pPr>
            <a:r>
              <a:rPr lang="en-US" dirty="0" smtClean="0"/>
              <a:t>Y=4.0000+1.0=5.0000mm</a:t>
            </a:r>
          </a:p>
          <a:p>
            <a:pPr marL="0" indent="0">
              <a:buNone/>
            </a:pPr>
            <a:r>
              <a:rPr lang="en-US" dirty="0" smtClean="0"/>
              <a:t>This is the pass shift for BL orientation:</a:t>
            </a:r>
            <a:endParaRPr lang="en-US" dirty="0"/>
          </a:p>
          <a:p>
            <a:r>
              <a:rPr lang="en-US" b="1" dirty="0" smtClean="0"/>
              <a:t>PASS SHIFT: x=+4.7875, y=-5.0000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75250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1430" y="335848"/>
            <a:ext cx="61895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First layer</a:t>
            </a:r>
            <a:r>
              <a:rPr lang="en-US" b="1" dirty="0">
                <a:solidFill>
                  <a:srgbClr val="FF0000"/>
                </a:solidFill>
                <a:sym typeface="Wingdings"/>
              </a:rPr>
              <a:t> (Active-Passive)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dirty="0" smtClean="0"/>
              <a:t>BL</a:t>
            </a:r>
            <a:r>
              <a:rPr lang="en-US" dirty="0"/>
              <a:t>: </a:t>
            </a:r>
            <a:r>
              <a:rPr lang="en-US" dirty="0" smtClean="0"/>
              <a:t>L </a:t>
            </a:r>
            <a:r>
              <a:rPr lang="en-US" dirty="0"/>
              <a:t>objective ( R3, C1</a:t>
            </a:r>
            <a:r>
              <a:rPr lang="en-US" dirty="0"/>
              <a:t>), R objective ( R3, C3), </a:t>
            </a:r>
            <a:endParaRPr lang="en-US" dirty="0" smtClean="0"/>
          </a:p>
          <a:p>
            <a:r>
              <a:rPr lang="en-US" dirty="0" smtClean="0"/>
              <a:t>Press “A” on the key board (this makes stage to move), and left objective should be positioned above R3C1</a:t>
            </a:r>
            <a:endParaRPr lang="en-US" dirty="0"/>
          </a:p>
          <a:p>
            <a:pPr>
              <a:defRPr/>
            </a:pPr>
            <a:r>
              <a:rPr lang="en-US" dirty="0"/>
              <a:t>Find the lower left corner, align horizontally and </a:t>
            </a:r>
            <a:r>
              <a:rPr lang="en-US" dirty="0" smtClean="0"/>
              <a:t>vertically</a:t>
            </a:r>
          </a:p>
          <a:p>
            <a:r>
              <a:rPr lang="en-US" dirty="0" smtClean="0"/>
              <a:t>Key </a:t>
            </a:r>
            <a:r>
              <a:rPr lang="en-US" dirty="0"/>
              <a:t>offset is : x=0, y=0</a:t>
            </a:r>
          </a:p>
          <a:p>
            <a:r>
              <a:rPr lang="en-US" b="1" dirty="0"/>
              <a:t>PASS SHIFT: x=+4.7875, y=-</a:t>
            </a:r>
            <a:r>
              <a:rPr lang="en-US" b="1" dirty="0" smtClean="0"/>
              <a:t>5.0000</a:t>
            </a:r>
            <a:endParaRPr lang="en-US" dirty="0"/>
          </a:p>
        </p:txBody>
      </p:sp>
      <p:pic>
        <p:nvPicPr>
          <p:cNvPr id="3" name="Picture 2" descr="layou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758" y="3304169"/>
            <a:ext cx="3883269" cy="297128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1097341" y="3611856"/>
            <a:ext cx="48085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3472" y="3304169"/>
            <a:ext cx="443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R1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515255" y="3045260"/>
            <a:ext cx="0" cy="3452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034397" y="2644173"/>
            <a:ext cx="764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C1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801430" y="5622019"/>
            <a:ext cx="15905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500334" y="5622019"/>
            <a:ext cx="178780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43869" y="5880928"/>
            <a:ext cx="776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R3C1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288138" y="5622019"/>
            <a:ext cx="887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R3C3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171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How to pattern first layer </a:t>
            </a:r>
            <a:br>
              <a:rPr lang="en-US" sz="3600" dirty="0" smtClean="0"/>
            </a:br>
            <a:r>
              <a:rPr lang="en-US" sz="3600" dirty="0" smtClean="0"/>
              <a:t>(aligning to the corner of sample)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2612891" cy="782737"/>
          </a:xfrm>
        </p:spPr>
        <p:txBody>
          <a:bodyPr>
            <a:normAutofit/>
          </a:bodyPr>
          <a:lstStyle/>
          <a:p>
            <a:r>
              <a:rPr lang="en-US" dirty="0"/>
              <a:t>Orientation </a:t>
            </a:r>
            <a:r>
              <a:rPr lang="en-US" dirty="0" smtClean="0"/>
              <a:t>A - </a:t>
            </a:r>
            <a:r>
              <a:rPr lang="en-US" dirty="0"/>
              <a:t>BL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4598" y="1084950"/>
            <a:ext cx="2761848" cy="813713"/>
          </a:xfrm>
        </p:spPr>
        <p:txBody>
          <a:bodyPr/>
          <a:lstStyle/>
          <a:p>
            <a:r>
              <a:rPr lang="en-US" dirty="0" smtClean="0"/>
              <a:t>How to align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98662"/>
            <a:ext cx="4041775" cy="4705337"/>
          </a:xfrm>
        </p:spPr>
        <p:txBody>
          <a:bodyPr>
            <a:normAutofit fontScale="62500" lnSpcReduction="20000"/>
          </a:bodyPr>
          <a:lstStyle/>
          <a:p>
            <a:r>
              <a:rPr lang="en-US" sz="2000" dirty="0" smtClean="0"/>
              <a:t>Find the proper chuck, load the sample on the chuck, use screws to help in positioning the sample always at the same place ( vacuum ON)</a:t>
            </a:r>
          </a:p>
          <a:p>
            <a:r>
              <a:rPr lang="en-US" sz="2000" dirty="0" smtClean="0"/>
              <a:t>Load chuck on the stage ( vacuum ON)</a:t>
            </a:r>
          </a:p>
          <a:p>
            <a:r>
              <a:rPr lang="en-US" sz="2000" dirty="0" smtClean="0"/>
              <a:t>Press “A” on the key board to move the stage , so LEFT objective is above die R3C1</a:t>
            </a:r>
          </a:p>
          <a:p>
            <a:r>
              <a:rPr lang="en-US" sz="2000" dirty="0" smtClean="0"/>
              <a:t>Find the BL corner </a:t>
            </a:r>
          </a:p>
          <a:p>
            <a:r>
              <a:rPr lang="en-US" sz="2000" dirty="0"/>
              <a:t>Press button  “D” on the key board, and press on arrow </a:t>
            </a:r>
            <a:r>
              <a:rPr lang="en-US" sz="20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dirty="0">
                <a:sym typeface="Wingdings"/>
              </a:rPr>
              <a:t> to step from die to die. </a:t>
            </a:r>
            <a:r>
              <a:rPr lang="en-US" sz="2000" dirty="0"/>
              <a:t>Be careful, step as many times as the number of dies you have in one direction. Be slow and meticulous. Stay on the sample.</a:t>
            </a:r>
          </a:p>
          <a:p>
            <a:r>
              <a:rPr lang="en-US" sz="2000" dirty="0" smtClean="0"/>
              <a:t>If </a:t>
            </a:r>
            <a:r>
              <a:rPr lang="en-US" sz="2000" dirty="0" smtClean="0"/>
              <a:t>you step out of sample you might receive the message “ Q” for quit. Press “red” button inside of the chamber and start all over with the </a:t>
            </a:r>
            <a:r>
              <a:rPr lang="en-US" sz="2000" dirty="0" smtClean="0"/>
              <a:t>aligning</a:t>
            </a:r>
            <a:endParaRPr lang="en-US" sz="2000" dirty="0" smtClean="0"/>
          </a:p>
          <a:p>
            <a:r>
              <a:rPr lang="en-US" sz="2000" dirty="0" smtClean="0"/>
              <a:t>Record x, y (translate origin). Edit program later and change your translate origin from (0,0) to the new numbers. This would help to quickly find the </a:t>
            </a:r>
            <a:r>
              <a:rPr lang="en-US" sz="2000" dirty="0" smtClean="0"/>
              <a:t>corner if consistent in positioning  of sample.</a:t>
            </a:r>
            <a:endParaRPr lang="en-US" sz="2000" dirty="0" smtClean="0"/>
          </a:p>
          <a:p>
            <a:r>
              <a:rPr lang="en-US" sz="2000" dirty="0" smtClean="0"/>
              <a:t>Once when </a:t>
            </a:r>
            <a:r>
              <a:rPr lang="en-US" sz="2000" dirty="0" smtClean="0"/>
              <a:t>aligning is complete ( use right window for aligning), </a:t>
            </a:r>
            <a:r>
              <a:rPr lang="en-US" sz="2000" dirty="0" smtClean="0"/>
              <a:t>make sure </a:t>
            </a:r>
            <a:r>
              <a:rPr lang="en-US" sz="2000" dirty="0" smtClean="0"/>
              <a:t> to go back to die </a:t>
            </a:r>
            <a:r>
              <a:rPr lang="en-US" sz="2000" dirty="0" smtClean="0"/>
              <a:t>R3C1 ,and </a:t>
            </a:r>
            <a:r>
              <a:rPr lang="en-US" sz="2000" dirty="0" smtClean="0"/>
              <a:t>your </a:t>
            </a:r>
            <a:r>
              <a:rPr lang="en-US" sz="2000" dirty="0" smtClean="0"/>
              <a:t>LEFT objective is above die R3C1, press expose</a:t>
            </a:r>
          </a:p>
          <a:p>
            <a:r>
              <a:rPr lang="en-US" sz="2000" dirty="0" smtClean="0"/>
              <a:t>Watch the numbers on voltmeter  (column height). </a:t>
            </a:r>
            <a:r>
              <a:rPr lang="en-US" sz="2000" dirty="0"/>
              <a:t>T</a:t>
            </a:r>
            <a:r>
              <a:rPr lang="en-US" sz="2000" dirty="0" smtClean="0"/>
              <a:t>his should be in range of -10V to 10V. Ideal focus would be around 0V.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15" descr="Quarter orientation A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796" b="-14796"/>
          <a:stretch>
            <a:fillRect/>
          </a:stretch>
        </p:blipFill>
        <p:spPr>
          <a:xfrm>
            <a:off x="457200" y="2174875"/>
            <a:ext cx="3882848" cy="3619750"/>
          </a:xfrm>
        </p:spPr>
      </p:pic>
      <p:cxnSp>
        <p:nvCxnSpPr>
          <p:cNvPr id="9" name="Straight Arrow Connector 8"/>
          <p:cNvCxnSpPr/>
          <p:nvPr/>
        </p:nvCxnSpPr>
        <p:spPr>
          <a:xfrm flipV="1">
            <a:off x="776770" y="5153517"/>
            <a:ext cx="850748" cy="4808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9495" y="5794625"/>
            <a:ext cx="4295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0.5mm is added along the edges (</a:t>
            </a:r>
            <a:r>
              <a:rPr lang="en-US" dirty="0" err="1"/>
              <a:t>x,y</a:t>
            </a:r>
            <a:r>
              <a:rPr lang="en-US" dirty="0" smtClean="0"/>
              <a:t>).</a:t>
            </a:r>
          </a:p>
          <a:p>
            <a:r>
              <a:rPr lang="en-US" dirty="0" smtClean="0"/>
              <a:t>I prefer to  added 1mm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516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7"/>
            <a:ext cx="7754368" cy="1007577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Quarter with BR orientation</a:t>
            </a:r>
            <a:br>
              <a:rPr lang="en-US" sz="3600" dirty="0" smtClean="0"/>
            </a:br>
            <a:r>
              <a:rPr lang="en-US" sz="3600" dirty="0" smtClean="0"/>
              <a:t>writing the program TESTQ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600200"/>
            <a:ext cx="4130533" cy="4120451"/>
          </a:xfrm>
        </p:spPr>
        <p:txBody>
          <a:bodyPr>
            <a:normAutofit fontScale="47500" lnSpcReduction="20000"/>
          </a:bodyPr>
          <a:lstStyle/>
          <a:p>
            <a:r>
              <a:rPr lang="en-US" b="1" dirty="0"/>
              <a:t>AUTOSTEP200: LOG IN [10,1]</a:t>
            </a:r>
          </a:p>
          <a:p>
            <a:r>
              <a:rPr lang="en-US" b="1" dirty="0"/>
              <a:t>CHUCK:142  (for ¼ of 2” pieces) or smaller then 2”)</a:t>
            </a:r>
          </a:p>
          <a:p>
            <a:r>
              <a:rPr lang="en-US" b="1" dirty="0"/>
              <a:t>Diameter= 55mm ( if 1/4 of 2 inch)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Cell </a:t>
            </a:r>
            <a:r>
              <a:rPr lang="en-US" b="1" dirty="0" smtClean="0">
                <a:solidFill>
                  <a:srgbClr val="FF0000"/>
                </a:solidFill>
              </a:rPr>
              <a:t>size </a:t>
            </a:r>
            <a:r>
              <a:rPr lang="en-US" dirty="0" smtClean="0">
                <a:solidFill>
                  <a:srgbClr val="FF0000"/>
                </a:solidFill>
              </a:rPr>
              <a:t>(die size):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X=</a:t>
            </a:r>
            <a:r>
              <a:rPr lang="en-US" dirty="0">
                <a:solidFill>
                  <a:srgbClr val="FF0000"/>
                </a:solidFill>
              </a:rPr>
              <a:t>7.5750</a:t>
            </a:r>
            <a:r>
              <a:rPr lang="en-US" dirty="0" smtClean="0">
                <a:solidFill>
                  <a:srgbClr val="FF0000"/>
                </a:solidFill>
              </a:rPr>
              <a:t>mm</a:t>
            </a:r>
            <a:r>
              <a:rPr lang="en-US" dirty="0">
                <a:solidFill>
                  <a:srgbClr val="FF0000"/>
                </a:solidFill>
              </a:rPr>
              <a:t>, Y</a:t>
            </a:r>
            <a:r>
              <a:rPr lang="en-US" dirty="0" smtClean="0">
                <a:solidFill>
                  <a:srgbClr val="FF0000"/>
                </a:solidFill>
              </a:rPr>
              <a:t>=8.0000mm</a:t>
            </a:r>
          </a:p>
          <a:p>
            <a:r>
              <a:rPr lang="en-US" dirty="0" smtClean="0"/>
              <a:t>Gap between die=0.5mm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Step size </a:t>
            </a:r>
            <a:r>
              <a:rPr lang="en-US" dirty="0" smtClean="0">
                <a:solidFill>
                  <a:srgbClr val="0000FF"/>
                </a:solidFill>
              </a:rPr>
              <a:t>( step from die to die): 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X=</a:t>
            </a:r>
            <a:r>
              <a:rPr lang="en-US" dirty="0" smtClean="0">
                <a:solidFill>
                  <a:srgbClr val="0000FF"/>
                </a:solidFill>
              </a:rPr>
              <a:t>8.0750mm</a:t>
            </a:r>
            <a:r>
              <a:rPr lang="en-US" dirty="0">
                <a:solidFill>
                  <a:srgbClr val="0000FF"/>
                </a:solidFill>
              </a:rPr>
              <a:t>, Y</a:t>
            </a:r>
            <a:r>
              <a:rPr lang="en-US" dirty="0" smtClean="0">
                <a:solidFill>
                  <a:srgbClr val="0000FF"/>
                </a:solidFill>
              </a:rPr>
              <a:t>=8.5000mm</a:t>
            </a:r>
          </a:p>
          <a:p>
            <a:r>
              <a:rPr lang="en-US" dirty="0" smtClean="0"/>
              <a:t>Distance from DIE center to </a:t>
            </a:r>
            <a:r>
              <a:rPr lang="en-US" dirty="0"/>
              <a:t>t</a:t>
            </a:r>
            <a:r>
              <a:rPr lang="en-US" dirty="0" smtClean="0"/>
              <a:t>he lower left corner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 smtClean="0"/>
              <a:t>X</a:t>
            </a:r>
            <a:r>
              <a:rPr lang="en-US" dirty="0"/>
              <a:t>/2</a:t>
            </a:r>
            <a:r>
              <a:rPr lang="en-US" dirty="0" smtClean="0"/>
              <a:t>=</a:t>
            </a:r>
            <a:r>
              <a:rPr lang="en-US" dirty="0"/>
              <a:t>3.7875mm</a:t>
            </a:r>
          </a:p>
          <a:p>
            <a:pPr marL="0" indent="0">
              <a:buNone/>
            </a:pPr>
            <a:r>
              <a:rPr lang="en-US" dirty="0" smtClean="0"/>
              <a:t>Y</a:t>
            </a:r>
            <a:r>
              <a:rPr lang="en-US" dirty="0"/>
              <a:t>/2</a:t>
            </a:r>
            <a:r>
              <a:rPr lang="en-US" dirty="0" smtClean="0"/>
              <a:t>=4.0000mm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Adding </a:t>
            </a:r>
            <a:r>
              <a:rPr lang="en-US" b="1" u="sng" dirty="0"/>
              <a:t>1</a:t>
            </a:r>
            <a:r>
              <a:rPr lang="en-US" b="1" u="sng" dirty="0" smtClean="0"/>
              <a:t> </a:t>
            </a:r>
            <a:r>
              <a:rPr lang="en-US" b="1" u="sng" dirty="0"/>
              <a:t>mm from </a:t>
            </a:r>
            <a:r>
              <a:rPr lang="en-US" dirty="0"/>
              <a:t>the corner in X, and Y </a:t>
            </a:r>
            <a:r>
              <a:rPr lang="en-US" dirty="0" smtClean="0"/>
              <a:t>direction bring coordinates for </a:t>
            </a:r>
            <a:r>
              <a:rPr lang="en-US" dirty="0" err="1" smtClean="0"/>
              <a:t>x,y</a:t>
            </a:r>
            <a:r>
              <a:rPr lang="en-US" dirty="0" smtClean="0"/>
              <a:t>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X=</a:t>
            </a:r>
            <a:r>
              <a:rPr lang="en-US" dirty="0"/>
              <a:t>3.7875</a:t>
            </a:r>
            <a:r>
              <a:rPr lang="en-US" dirty="0" smtClean="0"/>
              <a:t>+1.0=4.7875mm</a:t>
            </a:r>
          </a:p>
          <a:p>
            <a:pPr marL="0" indent="0">
              <a:buNone/>
            </a:pPr>
            <a:r>
              <a:rPr lang="en-US" dirty="0" smtClean="0"/>
              <a:t>Y=4.0000+1.0=5.0000mm</a:t>
            </a:r>
          </a:p>
          <a:p>
            <a:pPr marL="0" indent="0">
              <a:buNone/>
            </a:pPr>
            <a:r>
              <a:rPr lang="en-US" dirty="0" smtClean="0"/>
              <a:t>This is the pass shift for BL orientation:</a:t>
            </a:r>
            <a:endParaRPr lang="en-US" dirty="0"/>
          </a:p>
          <a:p>
            <a:r>
              <a:rPr lang="en-US" b="1" dirty="0" smtClean="0"/>
              <a:t>PASS SHIFT: x=-4.7875, y=-5.0000</a:t>
            </a:r>
            <a:endParaRPr lang="en-US" b="1" dirty="0"/>
          </a:p>
        </p:txBody>
      </p:sp>
      <p:pic>
        <p:nvPicPr>
          <p:cNvPr id="6" name="Content Placeholder 5" descr="quarter orientation B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149" b="-291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46857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1430" y="335848"/>
            <a:ext cx="71087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First layer</a:t>
            </a:r>
            <a:r>
              <a:rPr lang="en-US" b="1" dirty="0">
                <a:solidFill>
                  <a:srgbClr val="FF0000"/>
                </a:solidFill>
                <a:sym typeface="Wingdings"/>
              </a:rPr>
              <a:t> (Active-Passive)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/>
              <a:t>BR </a:t>
            </a:r>
            <a:r>
              <a:rPr lang="en-US" b="1" dirty="0" smtClean="0"/>
              <a:t>orientation: </a:t>
            </a:r>
            <a:r>
              <a:rPr lang="en-US" dirty="0" smtClean="0"/>
              <a:t>L </a:t>
            </a:r>
            <a:r>
              <a:rPr lang="en-US" dirty="0"/>
              <a:t>objective </a:t>
            </a:r>
            <a:r>
              <a:rPr lang="en-US" dirty="0" smtClean="0"/>
              <a:t>(R3,C1</a:t>
            </a:r>
            <a:r>
              <a:rPr lang="en-US" dirty="0"/>
              <a:t>), </a:t>
            </a:r>
            <a:r>
              <a:rPr lang="en-US" dirty="0" smtClean="0"/>
              <a:t>R </a:t>
            </a:r>
            <a:r>
              <a:rPr lang="en-US" dirty="0"/>
              <a:t>objective (R3,C3), 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Find </a:t>
            </a:r>
            <a:r>
              <a:rPr lang="en-US" dirty="0"/>
              <a:t>the lower </a:t>
            </a:r>
            <a:r>
              <a:rPr lang="en-US" dirty="0" smtClean="0"/>
              <a:t>right </a:t>
            </a:r>
            <a:r>
              <a:rPr lang="en-US" dirty="0"/>
              <a:t>corner, align horizontally and </a:t>
            </a:r>
            <a:r>
              <a:rPr lang="en-US" dirty="0" smtClean="0"/>
              <a:t>vertically</a:t>
            </a:r>
          </a:p>
          <a:p>
            <a:r>
              <a:rPr lang="en-US" dirty="0" smtClean="0"/>
              <a:t>The right </a:t>
            </a:r>
            <a:r>
              <a:rPr lang="en-US" dirty="0"/>
              <a:t>objective should be positioned above </a:t>
            </a:r>
            <a:r>
              <a:rPr lang="en-US" dirty="0" smtClean="0"/>
              <a:t>R3C3 prior exposing</a:t>
            </a:r>
            <a:endParaRPr lang="en-US" dirty="0"/>
          </a:p>
          <a:p>
            <a:r>
              <a:rPr lang="en-US" dirty="0" smtClean="0"/>
              <a:t>Key </a:t>
            </a:r>
            <a:r>
              <a:rPr lang="en-US" dirty="0"/>
              <a:t>offset is : x=0, y=0</a:t>
            </a:r>
          </a:p>
          <a:p>
            <a:r>
              <a:rPr lang="en-US" b="1" dirty="0"/>
              <a:t>PASS SHIFT: x</a:t>
            </a:r>
            <a:r>
              <a:rPr lang="en-US" b="1" dirty="0" smtClean="0"/>
              <a:t>=-4.7875</a:t>
            </a:r>
            <a:r>
              <a:rPr lang="en-US" b="1" dirty="0"/>
              <a:t>, y=-</a:t>
            </a:r>
            <a:r>
              <a:rPr lang="en-US" b="1" dirty="0" smtClean="0"/>
              <a:t>5.0000</a:t>
            </a:r>
            <a:endParaRPr lang="en-US" dirty="0"/>
          </a:p>
        </p:txBody>
      </p:sp>
      <p:pic>
        <p:nvPicPr>
          <p:cNvPr id="3" name="Picture 2" descr="layou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24149" y="2098436"/>
            <a:ext cx="3299571" cy="3937781"/>
          </a:xfrm>
          <a:prstGeom prst="rect">
            <a:avLst/>
          </a:prstGeom>
          <a:ln>
            <a:solidFill>
              <a:srgbClr val="008000"/>
            </a:solidFill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1130760" y="3390472"/>
            <a:ext cx="48085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3870" y="3013505"/>
            <a:ext cx="653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R1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515255" y="2692119"/>
            <a:ext cx="2" cy="3213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805044" y="2540256"/>
            <a:ext cx="710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C1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801430" y="5052900"/>
            <a:ext cx="1232967" cy="5691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5539295" y="5242531"/>
            <a:ext cx="1018018" cy="474581"/>
          </a:xfrm>
          <a:prstGeom prst="straightConnector1">
            <a:avLst/>
          </a:prstGeom>
          <a:ln w="1905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43869" y="5880928"/>
            <a:ext cx="776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R3C1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426187" y="5125011"/>
            <a:ext cx="887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R3C3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519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How to pattern first layer </a:t>
            </a:r>
            <a:br>
              <a:rPr lang="en-US" sz="3600" dirty="0" smtClean="0"/>
            </a:br>
            <a:r>
              <a:rPr lang="en-US" sz="3600" dirty="0" smtClean="0"/>
              <a:t>(aligning to the corner of sample)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2612891" cy="782737"/>
          </a:xfrm>
        </p:spPr>
        <p:txBody>
          <a:bodyPr>
            <a:normAutofit/>
          </a:bodyPr>
          <a:lstStyle/>
          <a:p>
            <a:r>
              <a:rPr lang="en-US" dirty="0"/>
              <a:t>Orientation B</a:t>
            </a:r>
            <a:r>
              <a:rPr lang="en-US" dirty="0" smtClean="0"/>
              <a:t> - BR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4598" y="1084950"/>
            <a:ext cx="2761848" cy="813713"/>
          </a:xfrm>
        </p:spPr>
        <p:txBody>
          <a:bodyPr/>
          <a:lstStyle/>
          <a:p>
            <a:r>
              <a:rPr lang="en-US" dirty="0" smtClean="0"/>
              <a:t>How to align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98663"/>
            <a:ext cx="4041775" cy="4227500"/>
          </a:xfrm>
        </p:spPr>
        <p:txBody>
          <a:bodyPr>
            <a:normAutofit fontScale="62500" lnSpcReduction="20000"/>
          </a:bodyPr>
          <a:lstStyle/>
          <a:p>
            <a:r>
              <a:rPr lang="en-US" sz="2000" dirty="0" smtClean="0"/>
              <a:t>Find the proper chuck, load the sample on the chuck, use screws to help in positioning the sample always at the same place ( vacuum ON)</a:t>
            </a:r>
          </a:p>
          <a:p>
            <a:r>
              <a:rPr lang="en-US" sz="2000" dirty="0" smtClean="0"/>
              <a:t>Load chuck on the stage ( vacuum ON)</a:t>
            </a:r>
          </a:p>
          <a:p>
            <a:r>
              <a:rPr lang="en-US" sz="2000" dirty="0" smtClean="0"/>
              <a:t>Find the BR corner </a:t>
            </a:r>
          </a:p>
          <a:p>
            <a:r>
              <a:rPr lang="en-US" sz="2000" dirty="0" smtClean="0"/>
              <a:t>Press button  “D” on the key board, and press on arrow </a:t>
            </a:r>
            <a:r>
              <a:rPr lang="en-US" sz="20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smtClean="0">
                <a:sym typeface="Wingdings"/>
              </a:rPr>
              <a:t>to step from die to die. </a:t>
            </a:r>
            <a:r>
              <a:rPr lang="en-US" sz="2000" dirty="0" smtClean="0"/>
              <a:t>Be careful, step as many times as the number of dies you have in one direction. Be slow and meticulous. Stay on the sample.</a:t>
            </a:r>
          </a:p>
          <a:p>
            <a:r>
              <a:rPr lang="en-US" sz="2000" dirty="0" smtClean="0"/>
              <a:t>If you step out of the sample you might receive the message “Q” </a:t>
            </a:r>
            <a:r>
              <a:rPr lang="en-US" sz="2000" dirty="0"/>
              <a:t> </a:t>
            </a:r>
            <a:r>
              <a:rPr lang="en-US" sz="2000" dirty="0" smtClean="0"/>
              <a:t>and option to quit. Press “red” button inside of the chamber (lower, left side) and you have to start all over with </a:t>
            </a:r>
            <a:r>
              <a:rPr lang="en-US" sz="2000" dirty="0" smtClean="0"/>
              <a:t>aligning</a:t>
            </a:r>
            <a:endParaRPr lang="en-US" sz="2000" dirty="0" smtClean="0"/>
          </a:p>
          <a:p>
            <a:r>
              <a:rPr lang="en-US" sz="2000" dirty="0"/>
              <a:t>Record x, y (translate origin). Edit program later and change your translate origin from (0,0) to the new numbers. This would help to quickly find the corner if consistent in positioning  of sample.</a:t>
            </a:r>
          </a:p>
          <a:p>
            <a:r>
              <a:rPr lang="en-US" sz="2000" dirty="0" smtClean="0"/>
              <a:t>Once </a:t>
            </a:r>
            <a:r>
              <a:rPr lang="en-US" sz="2000" dirty="0" smtClean="0"/>
              <a:t>when aligned, make sure your RIGHT objective is above die R3C3, press expose</a:t>
            </a:r>
          </a:p>
          <a:p>
            <a:r>
              <a:rPr lang="en-US" sz="2000" dirty="0" smtClean="0"/>
              <a:t>Watch the numbers on voltmeter  (column height). </a:t>
            </a:r>
            <a:r>
              <a:rPr lang="en-US" sz="2000" dirty="0"/>
              <a:t>T</a:t>
            </a:r>
            <a:r>
              <a:rPr lang="en-US" sz="2000" dirty="0" smtClean="0"/>
              <a:t>his should be in range of -10V to 10V. Ideal focus would be around 0V.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084784" y="5000048"/>
            <a:ext cx="0" cy="7945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9495" y="5794625"/>
            <a:ext cx="4295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0.5mm is added along the edges (</a:t>
            </a:r>
            <a:r>
              <a:rPr lang="en-US" dirty="0" err="1"/>
              <a:t>x,y</a:t>
            </a:r>
            <a:r>
              <a:rPr lang="en-US" dirty="0" smtClean="0"/>
              <a:t>).</a:t>
            </a:r>
          </a:p>
          <a:p>
            <a:r>
              <a:rPr lang="en-US" dirty="0" smtClean="0"/>
              <a:t>I prefer to  added 1mm !</a:t>
            </a:r>
            <a:endParaRPr lang="en-US" dirty="0"/>
          </a:p>
        </p:txBody>
      </p:sp>
      <p:pic>
        <p:nvPicPr>
          <p:cNvPr id="8" name="Content Placeholder 7" descr="quarter orientation B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072" b="-19072"/>
          <a:stretch>
            <a:fillRect/>
          </a:stretch>
        </p:blipFill>
        <p:spPr>
          <a:xfrm>
            <a:off x="457200" y="2174875"/>
            <a:ext cx="4040188" cy="3306003"/>
          </a:xfrm>
        </p:spPr>
      </p:pic>
    </p:spTree>
    <p:extLst>
      <p:ext uri="{BB962C8B-B14F-4D97-AF65-F5344CB8AC3E}">
        <p14:creationId xmlns:p14="http://schemas.microsoft.com/office/powerpoint/2010/main" val="179404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43463</TotalTime>
  <Words>1413</Words>
  <Application>Microsoft Macintosh PowerPoint</Application>
  <PresentationFormat>On-screen Show (4:3)</PresentationFormat>
  <Paragraphs>126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Mask Layouts</vt:lpstr>
      <vt:lpstr>Mask Layouts</vt:lpstr>
      <vt:lpstr>PowerPoint Presentation</vt:lpstr>
      <vt:lpstr>Quarter with BL orientation writing the program TESTQ</vt:lpstr>
      <vt:lpstr>PowerPoint Presentation</vt:lpstr>
      <vt:lpstr>How to pattern first layer  (aligning to the corner of sample)</vt:lpstr>
      <vt:lpstr>Quarter with BR orientation writing the program TESTQ</vt:lpstr>
      <vt:lpstr>PowerPoint Presentation</vt:lpstr>
      <vt:lpstr>How to pattern first layer  (aligning to the corner of sample)</vt:lpstr>
      <vt:lpstr>Second layer- for single centered mask</vt:lpstr>
      <vt:lpstr>Second layer- for 4 Layer mask </vt:lpstr>
      <vt:lpstr>Sign convention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Mask Layouts</dc:title>
  <dc:creator>biljana stamenic</dc:creator>
  <cp:lastModifiedBy>biljana stamenic</cp:lastModifiedBy>
  <cp:revision>48</cp:revision>
  <cp:lastPrinted>2018-05-10T16:54:33Z</cp:lastPrinted>
  <dcterms:created xsi:type="dcterms:W3CDTF">2017-10-12T15:25:59Z</dcterms:created>
  <dcterms:modified xsi:type="dcterms:W3CDTF">2019-06-20T16:44:39Z</dcterms:modified>
</cp:coreProperties>
</file>